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773" r:id="rId4"/>
    <p:sldId id="801" r:id="rId6"/>
    <p:sldId id="745" r:id="rId7"/>
    <p:sldId id="776" r:id="rId8"/>
    <p:sldId id="780" r:id="rId9"/>
    <p:sldId id="778" r:id="rId10"/>
    <p:sldId id="854" r:id="rId11"/>
    <p:sldId id="783" r:id="rId12"/>
    <p:sldId id="855" r:id="rId13"/>
    <p:sldId id="868" r:id="rId14"/>
    <p:sldId id="784" r:id="rId15"/>
    <p:sldId id="785" r:id="rId16"/>
    <p:sldId id="789" r:id="rId17"/>
    <p:sldId id="787" r:id="rId18"/>
    <p:sldId id="788" r:id="rId19"/>
    <p:sldId id="847" r:id="rId20"/>
    <p:sldId id="849" r:id="rId21"/>
    <p:sldId id="794" r:id="rId22"/>
    <p:sldId id="790" r:id="rId23"/>
    <p:sldId id="791" r:id="rId24"/>
    <p:sldId id="803" r:id="rId25"/>
  </p:sldIdLst>
  <p:sldSz cx="12196445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29FCF"/>
    <a:srgbClr val="FAFAFA"/>
    <a:srgbClr val="F8F8F8"/>
    <a:srgbClr val="113E6A"/>
    <a:srgbClr val="006BBC"/>
    <a:srgbClr val="363636"/>
    <a:srgbClr val="0F3D68"/>
    <a:srgbClr val="0033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7" autoAdjust="0"/>
    <p:restoredTop sz="94660"/>
  </p:normalViewPr>
  <p:slideViewPr>
    <p:cSldViewPr snapToObjects="1" showGuides="1">
      <p:cViewPr varScale="1">
        <p:scale>
          <a:sx n="58" d="100"/>
          <a:sy n="58" d="100"/>
        </p:scale>
        <p:origin x="738" y="66"/>
      </p:cViewPr>
      <p:guideLst>
        <p:guide orient="horz" pos="2120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fontAlgn="base">
              <a:buChar char="•"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亮亮图文旗舰店</a:t>
            </a:r>
            <a:endParaRPr lang="zh-CN" altLang="en-US" dirty="0"/>
          </a:p>
          <a:p>
            <a:pPr lvl="0"/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原因是因为一个显式的BEV特征非常适合用来融合时序信息或者来自其他模态的特征，并且能够同时支撑更多的感知任务。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亮亮图文旗舰店</a:t>
            </a:r>
            <a:endParaRPr lang="zh-CN" altLang="en-US" dirty="0"/>
          </a:p>
          <a:p>
            <a:pPr lvl="0"/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5375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0363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03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0362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47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5375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0363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03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0362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47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/>
          <p:cNvPicPr>
            <a:picLocks noChangeAspect="1"/>
          </p:cNvPicPr>
          <p:nvPr userDrawn="1"/>
        </p:nvPicPr>
        <p:blipFill>
          <a:blip r:embed="rId3" cstate="print"/>
          <a:srcRect t="14301" b="13251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rgbClr val="003366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1"/>
          </p:cNvPicPr>
          <p:nvPr userDrawn="1"/>
        </p:nvPicPr>
        <p:blipFill>
          <a:blip r:embed="rId3" cstate="print"/>
          <a:srcRect t="14301" b="13251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rgbClr val="003366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522913" y="0"/>
            <a:ext cx="66738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accent1"/>
          </a:solidFill>
          <a:latin typeface="+mn-lt"/>
          <a:ea typeface="仿宋_GB2312" pitchFamily="1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/>
        </p:nvSpPr>
        <p:spPr bwMode="auto">
          <a:xfrm>
            <a:off x="11582400" y="6381750"/>
            <a:ext cx="492125" cy="396875"/>
          </a:xfrm>
          <a:prstGeom prst="rect">
            <a:avLst/>
          </a:prstGeom>
          <a:solidFill>
            <a:srgbClr val="0F3D68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TextBox 4"/>
          <p:cNvSpPr txBox="1"/>
          <p:nvPr/>
        </p:nvSpPr>
        <p:spPr>
          <a:xfrm>
            <a:off x="11609388" y="6410325"/>
            <a:ext cx="436562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fld id="{9A0DB2DC-4C9A-4742-B13C-FB6460FD3503}" type="slidenum"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6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" name="Rectangle 2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3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</p:txBody>
      </p:sp>
      <p:sp>
        <p:nvSpPr>
          <p:cNvPr id="2054" name="矩形 1"/>
          <p:cNvSpPr>
            <a:spLocks noChangeArrowheads="1"/>
          </p:cNvSpPr>
          <p:nvPr/>
        </p:nvSpPr>
        <p:spPr bwMode="auto">
          <a:xfrm>
            <a:off x="0" y="6713538"/>
            <a:ext cx="12196763" cy="144463"/>
          </a:xfrm>
          <a:prstGeom prst="rect">
            <a:avLst/>
          </a:prstGeom>
          <a:solidFill>
            <a:srgbClr val="0F3D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</p:bld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accent1"/>
          </a:solidFill>
          <a:latin typeface="+mn-lt"/>
          <a:ea typeface="仿宋_GB2312" pitchFamily="1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1"/>
          <p:nvPr/>
        </p:nvSpPr>
        <p:spPr>
          <a:xfrm>
            <a:off x="769938" y="2311400"/>
            <a:ext cx="10728325" cy="817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bevformer</a:t>
            </a:r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6" name="TextBox 43"/>
          <p:cNvSpPr txBox="1"/>
          <p:nvPr/>
        </p:nvSpPr>
        <p:spPr>
          <a:xfrm>
            <a:off x="8223250" y="4221480"/>
            <a:ext cx="23704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学生：陈晨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7" name="TextBox 44"/>
          <p:cNvSpPr txBox="1"/>
          <p:nvPr/>
        </p:nvSpPr>
        <p:spPr>
          <a:xfrm>
            <a:off x="8223250" y="4752975"/>
            <a:ext cx="28949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SY2024103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accent2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181" name="Rectangle 5"/>
          <p:cNvSpPr/>
          <p:nvPr/>
        </p:nvSpPr>
        <p:spPr>
          <a:xfrm>
            <a:off x="34925" y="6745288"/>
            <a:ext cx="12196763" cy="412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45" y="943854"/>
            <a:ext cx="4220005" cy="802395"/>
          </a:xfrm>
          <a:prstGeom prst="rect">
            <a:avLst/>
          </a:prstGeom>
        </p:spPr>
      </p:pic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  <p:bldP spid="7176" grpId="0"/>
      <p:bldP spid="7177" grpId="0"/>
      <p:bldP spid="718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mo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3855" y="5045710"/>
            <a:ext cx="3009900" cy="685800"/>
          </a:xfrm>
          <a:prstGeom prst="rect">
            <a:avLst/>
          </a:prstGeom>
        </p:spPr>
      </p:pic>
      <p:sp>
        <p:nvSpPr>
          <p:cNvPr id="19458" name="TextBox 27"/>
          <p:cNvSpPr txBox="1"/>
          <p:nvPr/>
        </p:nvSpPr>
        <p:spPr>
          <a:xfrm>
            <a:off x="1012825" y="176213"/>
            <a:ext cx="263144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：研究方法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4" name="文本框 483"/>
          <p:cNvSpPr txBox="1"/>
          <p:nvPr/>
        </p:nvSpPr>
        <p:spPr>
          <a:xfrm>
            <a:off x="289920" y="6085840"/>
            <a:ext cx="212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Input Images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65" name="组合 564"/>
          <p:cNvGrpSpPr/>
          <p:nvPr/>
        </p:nvGrpSpPr>
        <p:grpSpPr>
          <a:xfrm>
            <a:off x="-678815" y="4098290"/>
            <a:ext cx="4006850" cy="1669415"/>
            <a:chOff x="78" y="6374"/>
            <a:chExt cx="6310" cy="2629"/>
          </a:xfrm>
        </p:grpSpPr>
        <p:pic>
          <p:nvPicPr>
            <p:cNvPr id="531" name="图片 530" descr="0000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" y="7131"/>
              <a:ext cx="6311" cy="1872"/>
            </a:xfrm>
            <a:prstGeom prst="rect">
              <a:avLst/>
            </a:prstGeom>
            <a:scene3d>
              <a:camera prst="orthographicFront">
                <a:rot lat="600000" lon="17400000" rev="0"/>
              </a:camera>
              <a:lightRig rig="threePt" dir="t"/>
            </a:scene3d>
          </p:spPr>
        </p:pic>
        <p:sp>
          <p:nvSpPr>
            <p:cNvPr id="533" name="文本框 532"/>
            <p:cNvSpPr txBox="1"/>
            <p:nvPr/>
          </p:nvSpPr>
          <p:spPr>
            <a:xfrm>
              <a:off x="2405" y="6374"/>
              <a:ext cx="1656" cy="824"/>
            </a:xfrm>
            <a:prstGeom prst="rect">
              <a:avLst/>
            </a:prstGeom>
            <a:scene3d>
              <a:camera prst="perspectiveLeft">
                <a:rot lat="120000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2800" i="1" baseline="30000" dirty="0">
                  <a:latin typeface="Times New Roman" panose="02020603050405020304" charset="0"/>
                  <a:cs typeface="Times New Roman" panose="02020603050405020304" charset="0"/>
                </a:rPr>
                <a:t>(t-1)</a:t>
              </a:r>
              <a:endParaRPr lang="en-US" altLang="zh-CN" sz="2800" i="1" baseline="300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64" name="组合 563"/>
          <p:cNvGrpSpPr/>
          <p:nvPr/>
        </p:nvGrpSpPr>
        <p:grpSpPr>
          <a:xfrm>
            <a:off x="-666750" y="1468120"/>
            <a:ext cx="4006850" cy="1706880"/>
            <a:chOff x="758" y="3197"/>
            <a:chExt cx="6310" cy="2688"/>
          </a:xfrm>
        </p:grpSpPr>
        <p:sp>
          <p:nvSpPr>
            <p:cNvPr id="534" name="文本框 533"/>
            <p:cNvSpPr txBox="1"/>
            <p:nvPr/>
          </p:nvSpPr>
          <p:spPr>
            <a:xfrm>
              <a:off x="3253" y="3197"/>
              <a:ext cx="1376" cy="822"/>
            </a:xfrm>
            <a:prstGeom prst="rect">
              <a:avLst/>
            </a:prstGeom>
            <a:noFill/>
            <a:scene3d>
              <a:camera prst="orthographicFront">
                <a:rot lat="120000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2800" i="1" baseline="30000" dirty="0">
                  <a:latin typeface="Times New Roman" panose="02020603050405020304" charset="0"/>
                  <a:cs typeface="Times New Roman" panose="02020603050405020304" charset="0"/>
                </a:rPr>
                <a:t>(t)</a:t>
              </a:r>
              <a:endParaRPr lang="en-US" altLang="zh-CN" sz="2800" i="1" baseline="300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535" name="图片 534" descr="0000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" y="4013"/>
              <a:ext cx="6311" cy="1872"/>
            </a:xfrm>
            <a:prstGeom prst="rect">
              <a:avLst/>
            </a:prstGeom>
            <a:scene3d>
              <a:camera prst="orthographicFront">
                <a:rot lat="600000" lon="17400000" rev="0"/>
              </a:camera>
              <a:lightRig rig="threePt" dir="t"/>
            </a:scene3d>
          </p:spPr>
        </p:pic>
      </p:grpSp>
      <p:sp>
        <p:nvSpPr>
          <p:cNvPr id="559" name="文本框 558"/>
          <p:cNvSpPr txBox="1"/>
          <p:nvPr/>
        </p:nvSpPr>
        <p:spPr>
          <a:xfrm>
            <a:off x="6099810" y="3425190"/>
            <a:ext cx="15055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similarity matrix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60" name="图片 559" descr="2022-05-14 22-25-02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6" y="2835496"/>
            <a:ext cx="628015" cy="631825"/>
          </a:xfrm>
          <a:prstGeom prst="rect">
            <a:avLst/>
          </a:prstGeom>
        </p:spPr>
      </p:pic>
      <p:sp>
        <p:nvSpPr>
          <p:cNvPr id="458" name="矩形 457"/>
          <p:cNvSpPr/>
          <p:nvPr/>
        </p:nvSpPr>
        <p:spPr>
          <a:xfrm>
            <a:off x="4561205" y="2172335"/>
            <a:ext cx="7301230" cy="2019935"/>
          </a:xfrm>
          <a:prstGeom prst="rect">
            <a:avLst/>
          </a:prstGeom>
          <a:noFill/>
          <a:ln w="28575" cmpd="sng">
            <a:solidFill>
              <a:srgbClr val="ED7D3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C000">
                    <a:lumMod val="40000"/>
                    <a:lumOff val="60000"/>
                  </a:srgbClr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0" name="组合 459"/>
          <p:cNvGrpSpPr/>
          <p:nvPr/>
        </p:nvGrpSpPr>
        <p:grpSpPr>
          <a:xfrm rot="0">
            <a:off x="2467610" y="1765300"/>
            <a:ext cx="904875" cy="1350010"/>
            <a:chOff x="6404" y="3483"/>
            <a:chExt cx="1442" cy="2160"/>
          </a:xfrm>
        </p:grpSpPr>
        <p:grpSp>
          <p:nvGrpSpPr>
            <p:cNvPr id="461" name="组合 460"/>
            <p:cNvGrpSpPr/>
            <p:nvPr/>
          </p:nvGrpSpPr>
          <p:grpSpPr>
            <a:xfrm>
              <a:off x="6404" y="3483"/>
              <a:ext cx="1442" cy="2160"/>
              <a:chOff x="9182" y="2455"/>
              <a:chExt cx="6238" cy="5089"/>
            </a:xfrm>
          </p:grpSpPr>
          <p:sp>
            <p:nvSpPr>
              <p:cNvPr id="462" name="梯形 461"/>
              <p:cNvSpPr/>
              <p:nvPr/>
            </p:nvSpPr>
            <p:spPr>
              <a:xfrm rot="5400000">
                <a:off x="8187" y="3451"/>
                <a:ext cx="5088" cy="3098"/>
              </a:xfrm>
              <a:prstGeom prst="trapezoi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</a:extLst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梯形 462"/>
              <p:cNvSpPr/>
              <p:nvPr/>
            </p:nvSpPr>
            <p:spPr>
              <a:xfrm rot="5400000" flipV="1">
                <a:off x="11306" y="3429"/>
                <a:ext cx="5088" cy="3141"/>
              </a:xfrm>
              <a:prstGeom prst="trapezoi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</a:extLst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/>
          </p:nvGrpSpPr>
          <p:grpSpPr>
            <a:xfrm>
              <a:off x="6543" y="3630"/>
              <a:ext cx="574" cy="1903"/>
              <a:chOff x="5253" y="7612"/>
              <a:chExt cx="947" cy="2474"/>
            </a:xfrm>
          </p:grpSpPr>
          <p:sp>
            <p:nvSpPr>
              <p:cNvPr id="465" name="立方体 464"/>
              <p:cNvSpPr/>
              <p:nvPr/>
            </p:nvSpPr>
            <p:spPr>
              <a:xfrm>
                <a:off x="5253" y="7612"/>
                <a:ext cx="582" cy="2474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立方体 465"/>
              <p:cNvSpPr/>
              <p:nvPr/>
            </p:nvSpPr>
            <p:spPr>
              <a:xfrm>
                <a:off x="5596" y="7797"/>
                <a:ext cx="405" cy="2105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立方体 466"/>
              <p:cNvSpPr/>
              <p:nvPr/>
            </p:nvSpPr>
            <p:spPr>
              <a:xfrm>
                <a:off x="5834" y="7997"/>
                <a:ext cx="367" cy="1637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/>
          </p:nvGrpSpPr>
          <p:grpSpPr>
            <a:xfrm>
              <a:off x="7187" y="3565"/>
              <a:ext cx="591" cy="1826"/>
              <a:chOff x="4382" y="7389"/>
              <a:chExt cx="1030" cy="2474"/>
            </a:xfrm>
          </p:grpSpPr>
          <p:sp>
            <p:nvSpPr>
              <p:cNvPr id="469" name="立方体 468"/>
              <p:cNvSpPr/>
              <p:nvPr/>
            </p:nvSpPr>
            <p:spPr>
              <a:xfrm>
                <a:off x="4382" y="7898"/>
                <a:ext cx="367" cy="1637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立方体 469"/>
              <p:cNvSpPr/>
              <p:nvPr/>
            </p:nvSpPr>
            <p:spPr>
              <a:xfrm>
                <a:off x="4568" y="7664"/>
                <a:ext cx="405" cy="2105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立方体 470"/>
              <p:cNvSpPr/>
              <p:nvPr/>
            </p:nvSpPr>
            <p:spPr>
              <a:xfrm>
                <a:off x="4830" y="7389"/>
                <a:ext cx="582" cy="2474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72" name="立方体 471"/>
          <p:cNvSpPr/>
          <p:nvPr/>
        </p:nvSpPr>
        <p:spPr>
          <a:xfrm>
            <a:off x="4627880" y="806450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3" name="组合 472"/>
          <p:cNvGrpSpPr/>
          <p:nvPr/>
        </p:nvGrpSpPr>
        <p:grpSpPr>
          <a:xfrm rot="0">
            <a:off x="5710555" y="1159510"/>
            <a:ext cx="225425" cy="302895"/>
            <a:chOff x="16312" y="282"/>
            <a:chExt cx="1475" cy="1187"/>
          </a:xfrm>
          <a:solidFill>
            <a:srgbClr val="92D050"/>
          </a:solidFill>
        </p:grpSpPr>
        <p:sp>
          <p:nvSpPr>
            <p:cNvPr id="474" name="矩形 473"/>
            <p:cNvSpPr/>
            <p:nvPr/>
          </p:nvSpPr>
          <p:spPr>
            <a:xfrm>
              <a:off x="16312" y="284"/>
              <a:ext cx="884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/>
            <p:cNvSpPr/>
            <p:nvPr/>
          </p:nvSpPr>
          <p:spPr>
            <a:xfrm>
              <a:off x="16892" y="282"/>
              <a:ext cx="895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6" name="立方体 475"/>
          <p:cNvSpPr/>
          <p:nvPr/>
        </p:nvSpPr>
        <p:spPr>
          <a:xfrm>
            <a:off x="4627880" y="1181100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立方体 476"/>
          <p:cNvSpPr/>
          <p:nvPr/>
        </p:nvSpPr>
        <p:spPr>
          <a:xfrm>
            <a:off x="4627880" y="1555750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矩形 477"/>
          <p:cNvSpPr/>
          <p:nvPr/>
        </p:nvSpPr>
        <p:spPr>
          <a:xfrm>
            <a:off x="5683885" y="748030"/>
            <a:ext cx="203200" cy="368300"/>
          </a:xfrm>
          <a:prstGeom prst="rect">
            <a:avLst/>
          </a:prstGeom>
          <a:solidFill>
            <a:srgbClr val="FFC000"/>
          </a:solidFill>
          <a:scene3d>
            <a:camera prst="isometricRightUp">
              <a:rot lat="1200000" lon="18000000" rev="0"/>
            </a:camera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9" name="组合 478"/>
          <p:cNvGrpSpPr/>
          <p:nvPr/>
        </p:nvGrpSpPr>
        <p:grpSpPr>
          <a:xfrm rot="0">
            <a:off x="5706745" y="1521460"/>
            <a:ext cx="210185" cy="324485"/>
            <a:chOff x="16312" y="284"/>
            <a:chExt cx="1534" cy="1187"/>
          </a:xfrm>
          <a:solidFill>
            <a:srgbClr val="00B050"/>
          </a:solidFill>
        </p:grpSpPr>
        <p:sp>
          <p:nvSpPr>
            <p:cNvPr id="480" name="矩形 479"/>
            <p:cNvSpPr/>
            <p:nvPr/>
          </p:nvSpPr>
          <p:spPr>
            <a:xfrm>
              <a:off x="16312" y="284"/>
              <a:ext cx="884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/>
            <p:cNvSpPr/>
            <p:nvPr/>
          </p:nvSpPr>
          <p:spPr>
            <a:xfrm>
              <a:off x="16846" y="286"/>
              <a:ext cx="1000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2" name="文本框 481"/>
          <p:cNvSpPr txBox="1"/>
          <p:nvPr/>
        </p:nvSpPr>
        <p:spPr>
          <a:xfrm>
            <a:off x="2451735" y="3141345"/>
            <a:ext cx="878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CNN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3" name="文本框 482"/>
          <p:cNvSpPr txBox="1"/>
          <p:nvPr/>
        </p:nvSpPr>
        <p:spPr>
          <a:xfrm>
            <a:off x="3310255" y="3269615"/>
            <a:ext cx="10045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5" name="文本框 484"/>
          <p:cNvSpPr txBox="1"/>
          <p:nvPr/>
        </p:nvSpPr>
        <p:spPr>
          <a:xfrm>
            <a:off x="4519295" y="809625"/>
            <a:ext cx="770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norm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6" name="文本框 485"/>
          <p:cNvSpPr txBox="1"/>
          <p:nvPr/>
        </p:nvSpPr>
        <p:spPr>
          <a:xfrm>
            <a:off x="5749925" y="787400"/>
            <a:ext cx="730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heatmap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7" name="文本框 486"/>
          <p:cNvSpPr txBox="1"/>
          <p:nvPr/>
        </p:nvSpPr>
        <p:spPr>
          <a:xfrm>
            <a:off x="5863590" y="1177290"/>
            <a:ext cx="504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box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8" name="文本框 487"/>
          <p:cNvSpPr txBox="1"/>
          <p:nvPr/>
        </p:nvSpPr>
        <p:spPr>
          <a:xfrm>
            <a:off x="5799455" y="1543685"/>
            <a:ext cx="592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offset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9" name="文本框 508"/>
          <p:cNvSpPr txBox="1"/>
          <p:nvPr/>
        </p:nvSpPr>
        <p:spPr>
          <a:xfrm>
            <a:off x="4592320" y="1177290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0" name="文本框 509"/>
          <p:cNvSpPr txBox="1"/>
          <p:nvPr/>
        </p:nvSpPr>
        <p:spPr>
          <a:xfrm>
            <a:off x="4592320" y="1555750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1" name="立方体 510"/>
          <p:cNvSpPr/>
          <p:nvPr/>
        </p:nvSpPr>
        <p:spPr>
          <a:xfrm>
            <a:off x="4627880" y="2379345"/>
            <a:ext cx="577215" cy="28384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文本框 516"/>
          <p:cNvSpPr txBox="1"/>
          <p:nvPr/>
        </p:nvSpPr>
        <p:spPr>
          <a:xfrm>
            <a:off x="4620895" y="2400935"/>
            <a:ext cx="577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18" name="组合 517"/>
          <p:cNvGrpSpPr>
            <a:grpSpLocks noChangeAspect="1"/>
          </p:cNvGrpSpPr>
          <p:nvPr/>
        </p:nvGrpSpPr>
        <p:grpSpPr>
          <a:xfrm rot="0">
            <a:off x="5324475" y="2197100"/>
            <a:ext cx="1117600" cy="638175"/>
            <a:chOff x="10600" y="4860"/>
            <a:chExt cx="2956" cy="1716"/>
          </a:xfrm>
        </p:grpSpPr>
        <p:sp>
          <p:nvSpPr>
            <p:cNvPr id="519" name="立方体 518"/>
            <p:cNvSpPr/>
            <p:nvPr/>
          </p:nvSpPr>
          <p:spPr>
            <a:xfrm>
              <a:off x="11157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44546A">
                <a:lumMod val="40000"/>
                <a:lumOff val="60000"/>
              </a:srgbClr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立方体 519"/>
            <p:cNvSpPr/>
            <p:nvPr/>
          </p:nvSpPr>
          <p:spPr>
            <a:xfrm>
              <a:off x="11626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ED7D31">
                <a:lumMod val="60000"/>
                <a:lumOff val="40000"/>
              </a:srgbClr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立方体 520"/>
            <p:cNvSpPr/>
            <p:nvPr/>
          </p:nvSpPr>
          <p:spPr>
            <a:xfrm>
              <a:off x="12168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00B050"/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文本框 521"/>
            <p:cNvSpPr txBox="1"/>
            <p:nvPr/>
          </p:nvSpPr>
          <p:spPr>
            <a:xfrm>
              <a:off x="10600" y="5669"/>
              <a:ext cx="2956" cy="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feature  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28" name="组合 527"/>
          <p:cNvGrpSpPr/>
          <p:nvPr/>
        </p:nvGrpSpPr>
        <p:grpSpPr>
          <a:xfrm rot="0">
            <a:off x="3491230" y="1111885"/>
            <a:ext cx="833755" cy="2124710"/>
            <a:chOff x="7058" y="2163"/>
            <a:chExt cx="1535" cy="3982"/>
          </a:xfrm>
        </p:grpSpPr>
        <p:sp>
          <p:nvSpPr>
            <p:cNvPr id="529" name="立方体 528"/>
            <p:cNvSpPr/>
            <p:nvPr/>
          </p:nvSpPr>
          <p:spPr>
            <a:xfrm>
              <a:off x="7270" y="2163"/>
              <a:ext cx="968" cy="3982"/>
            </a:xfrm>
            <a:prstGeom prst="cube">
              <a:avLst>
                <a:gd name="adj" fmla="val 80065"/>
              </a:avLst>
            </a:prstGeom>
            <a:solidFill>
              <a:srgbClr val="ED7D31">
                <a:lumMod val="60000"/>
                <a:lumOff val="40000"/>
              </a:srgbClr>
            </a:solidFill>
            <a:scene3d>
              <a:camera prst="perspectiveRight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0" name="图片 529" descr="2022-05-09 22-57-40屏幕截图"/>
            <p:cNvPicPr/>
            <p:nvPr/>
          </p:nvPicPr>
          <p:blipFill>
            <a:blip r:embed="rId5"/>
            <a:srcRect l="-342" t="1477" b="1216"/>
            <a:stretch>
              <a:fillRect/>
            </a:stretch>
          </p:blipFill>
          <p:spPr>
            <a:xfrm>
              <a:off x="7058" y="2218"/>
              <a:ext cx="1535" cy="3923"/>
            </a:xfrm>
            <a:prstGeom prst="rect">
              <a:avLst/>
            </a:prstGeom>
            <a:scene3d>
              <a:camera prst="isometricRightUp">
                <a:rot lat="2100000" lon="17940000" rev="0"/>
              </a:camera>
              <a:lightRig rig="threePt" dir="t"/>
            </a:scene3d>
          </p:spPr>
        </p:pic>
      </p:grpSp>
      <p:cxnSp>
        <p:nvCxnSpPr>
          <p:cNvPr id="545" name="直接箭头连接符 544"/>
          <p:cNvCxnSpPr/>
          <p:nvPr/>
        </p:nvCxnSpPr>
        <p:spPr>
          <a:xfrm>
            <a:off x="2035810" y="2427605"/>
            <a:ext cx="51943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 w="med" len="med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46" name="直接箭头连接符 545"/>
          <p:cNvCxnSpPr/>
          <p:nvPr/>
        </p:nvCxnSpPr>
        <p:spPr>
          <a:xfrm>
            <a:off x="3359785" y="2426970"/>
            <a:ext cx="25209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48" name="肘形连接符 547"/>
          <p:cNvCxnSpPr/>
          <p:nvPr/>
        </p:nvCxnSpPr>
        <p:spPr>
          <a:xfrm rot="16200000">
            <a:off x="3989070" y="1706245"/>
            <a:ext cx="897890" cy="246380"/>
          </a:xfrm>
          <a:prstGeom prst="bentConnector3">
            <a:avLst>
              <a:gd name="adj1" fmla="val 100636"/>
            </a:avLst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50" name="直接箭头连接符 549"/>
          <p:cNvCxnSpPr/>
          <p:nvPr/>
        </p:nvCxnSpPr>
        <p:spPr>
          <a:xfrm flipV="1">
            <a:off x="5207635" y="945515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51" name="直接箭头连接符 550"/>
          <p:cNvCxnSpPr/>
          <p:nvPr/>
        </p:nvCxnSpPr>
        <p:spPr>
          <a:xfrm flipV="1">
            <a:off x="5204460" y="1329690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52" name="直接箭头连接符 551"/>
          <p:cNvCxnSpPr/>
          <p:nvPr/>
        </p:nvCxnSpPr>
        <p:spPr>
          <a:xfrm flipV="1">
            <a:off x="5201285" y="1682115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54" name="直接箭头连接符 553"/>
          <p:cNvCxnSpPr/>
          <p:nvPr/>
        </p:nvCxnSpPr>
        <p:spPr>
          <a:xfrm flipV="1">
            <a:off x="5168900" y="2485390"/>
            <a:ext cx="36004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555" name="直接箭头连接符 554"/>
          <p:cNvCxnSpPr/>
          <p:nvPr/>
        </p:nvCxnSpPr>
        <p:spPr>
          <a:xfrm>
            <a:off x="5883275" y="3141345"/>
            <a:ext cx="53975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grpSp>
        <p:nvGrpSpPr>
          <p:cNvPr id="582" name="组合 581"/>
          <p:cNvGrpSpPr/>
          <p:nvPr/>
        </p:nvGrpSpPr>
        <p:grpSpPr>
          <a:xfrm rot="0">
            <a:off x="2522855" y="4260215"/>
            <a:ext cx="904875" cy="1350010"/>
            <a:chOff x="6404" y="3483"/>
            <a:chExt cx="1442" cy="2160"/>
          </a:xfrm>
        </p:grpSpPr>
        <p:grpSp>
          <p:nvGrpSpPr>
            <p:cNvPr id="583" name="组合 582"/>
            <p:cNvGrpSpPr/>
            <p:nvPr/>
          </p:nvGrpSpPr>
          <p:grpSpPr>
            <a:xfrm>
              <a:off x="6404" y="3483"/>
              <a:ext cx="1442" cy="2160"/>
              <a:chOff x="9182" y="2455"/>
              <a:chExt cx="6238" cy="5089"/>
            </a:xfrm>
          </p:grpSpPr>
          <p:sp>
            <p:nvSpPr>
              <p:cNvPr id="584" name="梯形 583"/>
              <p:cNvSpPr/>
              <p:nvPr/>
            </p:nvSpPr>
            <p:spPr>
              <a:xfrm rot="5400000">
                <a:off x="8187" y="3451"/>
                <a:ext cx="5088" cy="3098"/>
              </a:xfrm>
              <a:prstGeom prst="trapezoi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</a:extLst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5" name="梯形 584"/>
              <p:cNvSpPr/>
              <p:nvPr/>
            </p:nvSpPr>
            <p:spPr>
              <a:xfrm rot="5400000" flipV="1">
                <a:off x="11306" y="3429"/>
                <a:ext cx="5088" cy="3141"/>
              </a:xfrm>
              <a:prstGeom prst="trapezoid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</a:extLst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86" name="组合 585"/>
            <p:cNvGrpSpPr/>
            <p:nvPr/>
          </p:nvGrpSpPr>
          <p:grpSpPr>
            <a:xfrm>
              <a:off x="6543" y="3630"/>
              <a:ext cx="574" cy="1903"/>
              <a:chOff x="5253" y="7612"/>
              <a:chExt cx="947" cy="2474"/>
            </a:xfrm>
          </p:grpSpPr>
          <p:sp>
            <p:nvSpPr>
              <p:cNvPr id="587" name="立方体 586"/>
              <p:cNvSpPr/>
              <p:nvPr/>
            </p:nvSpPr>
            <p:spPr>
              <a:xfrm>
                <a:off x="5253" y="7612"/>
                <a:ext cx="582" cy="2474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8" name="立方体 587"/>
              <p:cNvSpPr/>
              <p:nvPr/>
            </p:nvSpPr>
            <p:spPr>
              <a:xfrm>
                <a:off x="5596" y="7797"/>
                <a:ext cx="405" cy="2105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9" name="立方体 588"/>
              <p:cNvSpPr/>
              <p:nvPr/>
            </p:nvSpPr>
            <p:spPr>
              <a:xfrm>
                <a:off x="5834" y="7997"/>
                <a:ext cx="367" cy="1637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90" name="组合 589"/>
            <p:cNvGrpSpPr/>
            <p:nvPr/>
          </p:nvGrpSpPr>
          <p:grpSpPr>
            <a:xfrm>
              <a:off x="7187" y="3565"/>
              <a:ext cx="591" cy="1826"/>
              <a:chOff x="4382" y="7389"/>
              <a:chExt cx="1030" cy="2474"/>
            </a:xfrm>
          </p:grpSpPr>
          <p:sp>
            <p:nvSpPr>
              <p:cNvPr id="591" name="立方体 590"/>
              <p:cNvSpPr/>
              <p:nvPr/>
            </p:nvSpPr>
            <p:spPr>
              <a:xfrm>
                <a:off x="4382" y="7898"/>
                <a:ext cx="367" cy="1637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2" name="立方体 591"/>
              <p:cNvSpPr/>
              <p:nvPr/>
            </p:nvSpPr>
            <p:spPr>
              <a:xfrm>
                <a:off x="4568" y="7664"/>
                <a:ext cx="405" cy="2105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3" name="立方体 592"/>
              <p:cNvSpPr/>
              <p:nvPr/>
            </p:nvSpPr>
            <p:spPr>
              <a:xfrm>
                <a:off x="4830" y="7389"/>
                <a:ext cx="582" cy="2474"/>
              </a:xfrm>
              <a:prstGeom prst="cube">
                <a:avLst>
                  <a:gd name="adj" fmla="val 73913"/>
                </a:avLst>
              </a:prstGeom>
              <a:solidFill>
                <a:srgbClr val="5B9BD5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604" name="文本框 603"/>
          <p:cNvSpPr txBox="1"/>
          <p:nvPr/>
        </p:nvSpPr>
        <p:spPr>
          <a:xfrm>
            <a:off x="2522855" y="5610225"/>
            <a:ext cx="878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CNN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5" name="文本框 604"/>
          <p:cNvSpPr txBox="1"/>
          <p:nvPr/>
        </p:nvSpPr>
        <p:spPr>
          <a:xfrm>
            <a:off x="3365500" y="5764530"/>
            <a:ext cx="10045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feature map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1" name="立方体 610"/>
          <p:cNvSpPr/>
          <p:nvPr/>
        </p:nvSpPr>
        <p:spPr>
          <a:xfrm>
            <a:off x="4611370" y="3654425"/>
            <a:ext cx="577215" cy="28384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2" name="文本框 611"/>
          <p:cNvSpPr txBox="1"/>
          <p:nvPr/>
        </p:nvSpPr>
        <p:spPr>
          <a:xfrm>
            <a:off x="4604385" y="3676015"/>
            <a:ext cx="577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13" name="组合 612"/>
          <p:cNvGrpSpPr>
            <a:grpSpLocks noChangeAspect="1"/>
          </p:cNvGrpSpPr>
          <p:nvPr/>
        </p:nvGrpSpPr>
        <p:grpSpPr>
          <a:xfrm rot="0">
            <a:off x="5307965" y="3543935"/>
            <a:ext cx="1117600" cy="638175"/>
            <a:chOff x="10600" y="4860"/>
            <a:chExt cx="2956" cy="1716"/>
          </a:xfrm>
        </p:grpSpPr>
        <p:sp>
          <p:nvSpPr>
            <p:cNvPr id="614" name="立方体 613"/>
            <p:cNvSpPr/>
            <p:nvPr/>
          </p:nvSpPr>
          <p:spPr>
            <a:xfrm>
              <a:off x="11157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44546A">
                <a:lumMod val="40000"/>
                <a:lumOff val="60000"/>
              </a:srgbClr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5" name="立方体 614"/>
            <p:cNvSpPr/>
            <p:nvPr/>
          </p:nvSpPr>
          <p:spPr>
            <a:xfrm>
              <a:off x="11626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ED7D31">
                <a:lumMod val="60000"/>
                <a:lumOff val="40000"/>
              </a:srgbClr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6" name="立方体 615"/>
            <p:cNvSpPr/>
            <p:nvPr/>
          </p:nvSpPr>
          <p:spPr>
            <a:xfrm>
              <a:off x="12168" y="4860"/>
              <a:ext cx="1119" cy="1070"/>
            </a:xfrm>
            <a:prstGeom prst="cube">
              <a:avLst>
                <a:gd name="adj" fmla="val 88971"/>
              </a:avLst>
            </a:prstGeom>
            <a:solidFill>
              <a:srgbClr val="00B050"/>
            </a:solidFill>
            <a:scene3d>
              <a:camera prst="perspectiveRelaxedModerately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7" name="文本框 616"/>
            <p:cNvSpPr txBox="1"/>
            <p:nvPr/>
          </p:nvSpPr>
          <p:spPr>
            <a:xfrm>
              <a:off x="10600" y="5669"/>
              <a:ext cx="2956" cy="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feature  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18" name="组合 617"/>
          <p:cNvGrpSpPr/>
          <p:nvPr/>
        </p:nvGrpSpPr>
        <p:grpSpPr>
          <a:xfrm rot="0">
            <a:off x="3546475" y="3606800"/>
            <a:ext cx="833755" cy="2124710"/>
            <a:chOff x="7058" y="2163"/>
            <a:chExt cx="1535" cy="3982"/>
          </a:xfrm>
        </p:grpSpPr>
        <p:sp>
          <p:nvSpPr>
            <p:cNvPr id="619" name="立方体 618"/>
            <p:cNvSpPr/>
            <p:nvPr/>
          </p:nvSpPr>
          <p:spPr>
            <a:xfrm>
              <a:off x="7270" y="2163"/>
              <a:ext cx="968" cy="3982"/>
            </a:xfrm>
            <a:prstGeom prst="cube">
              <a:avLst>
                <a:gd name="adj" fmla="val 80065"/>
              </a:avLst>
            </a:prstGeom>
            <a:solidFill>
              <a:srgbClr val="ED7D31">
                <a:lumMod val="60000"/>
                <a:lumOff val="40000"/>
              </a:srgbClr>
            </a:solidFill>
            <a:scene3d>
              <a:camera prst="perspectiveRight"/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20" name="图片 619" descr="2022-05-09 22-57-40屏幕截图"/>
            <p:cNvPicPr/>
            <p:nvPr/>
          </p:nvPicPr>
          <p:blipFill>
            <a:blip r:embed="rId5"/>
            <a:srcRect l="-342" t="1477" b="1216"/>
            <a:stretch>
              <a:fillRect/>
            </a:stretch>
          </p:blipFill>
          <p:spPr>
            <a:xfrm>
              <a:off x="7058" y="2218"/>
              <a:ext cx="1535" cy="3923"/>
            </a:xfrm>
            <a:prstGeom prst="rect">
              <a:avLst/>
            </a:prstGeom>
            <a:scene3d>
              <a:camera prst="isometricRightUp">
                <a:rot lat="2100000" lon="17940000" rev="0"/>
              </a:camera>
              <a:lightRig rig="threePt" dir="t"/>
            </a:scene3d>
          </p:spPr>
        </p:pic>
      </p:grpSp>
      <p:cxnSp>
        <p:nvCxnSpPr>
          <p:cNvPr id="624" name="肘形连接符 623"/>
          <p:cNvCxnSpPr/>
          <p:nvPr/>
        </p:nvCxnSpPr>
        <p:spPr>
          <a:xfrm rot="16200000">
            <a:off x="3972560" y="4129405"/>
            <a:ext cx="897890" cy="246380"/>
          </a:xfrm>
          <a:prstGeom prst="bentConnector3">
            <a:avLst>
              <a:gd name="adj1" fmla="val 100636"/>
            </a:avLst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25" name="直接箭头连接符 624"/>
          <p:cNvCxnSpPr/>
          <p:nvPr/>
        </p:nvCxnSpPr>
        <p:spPr>
          <a:xfrm flipV="1">
            <a:off x="5207635" y="3803650"/>
            <a:ext cx="36004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26" name="直接箭头连接符 625"/>
          <p:cNvCxnSpPr/>
          <p:nvPr/>
        </p:nvCxnSpPr>
        <p:spPr>
          <a:xfrm>
            <a:off x="2019300" y="4994275"/>
            <a:ext cx="51943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 w="med" len="med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27" name="直接箭头连接符 626"/>
          <p:cNvCxnSpPr/>
          <p:nvPr/>
        </p:nvCxnSpPr>
        <p:spPr>
          <a:xfrm>
            <a:off x="3415030" y="4993640"/>
            <a:ext cx="25209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629" name="立方体 628"/>
          <p:cNvSpPr/>
          <p:nvPr/>
        </p:nvSpPr>
        <p:spPr>
          <a:xfrm>
            <a:off x="4683125" y="4449445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30" name="组合 629"/>
          <p:cNvGrpSpPr/>
          <p:nvPr/>
        </p:nvGrpSpPr>
        <p:grpSpPr>
          <a:xfrm rot="0">
            <a:off x="5765800" y="4802505"/>
            <a:ext cx="225425" cy="302895"/>
            <a:chOff x="16312" y="282"/>
            <a:chExt cx="1475" cy="1187"/>
          </a:xfrm>
          <a:solidFill>
            <a:srgbClr val="92D050"/>
          </a:solidFill>
        </p:grpSpPr>
        <p:sp>
          <p:nvSpPr>
            <p:cNvPr id="631" name="矩形 630"/>
            <p:cNvSpPr/>
            <p:nvPr/>
          </p:nvSpPr>
          <p:spPr>
            <a:xfrm>
              <a:off x="16312" y="284"/>
              <a:ext cx="884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>
              <a:off x="16892" y="282"/>
              <a:ext cx="895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33" name="立方体 632"/>
          <p:cNvSpPr/>
          <p:nvPr/>
        </p:nvSpPr>
        <p:spPr>
          <a:xfrm>
            <a:off x="4683125" y="4824095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4" name="立方体 633"/>
          <p:cNvSpPr/>
          <p:nvPr/>
        </p:nvSpPr>
        <p:spPr>
          <a:xfrm>
            <a:off x="4683125" y="5198745"/>
            <a:ext cx="577215" cy="252095"/>
          </a:xfrm>
          <a:prstGeom prst="cube">
            <a:avLst>
              <a:gd name="adj" fmla="val 27453"/>
            </a:avLst>
          </a:prstGeom>
          <a:solidFill>
            <a:srgbClr val="5B9BD5"/>
          </a:solidFill>
          <a:scene3d>
            <a:camera prst="perspectiveRight"/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5" name="矩形 634"/>
          <p:cNvSpPr/>
          <p:nvPr/>
        </p:nvSpPr>
        <p:spPr>
          <a:xfrm>
            <a:off x="5739130" y="4391025"/>
            <a:ext cx="203200" cy="368300"/>
          </a:xfrm>
          <a:prstGeom prst="rect">
            <a:avLst/>
          </a:prstGeom>
          <a:solidFill>
            <a:srgbClr val="FFC000"/>
          </a:solidFill>
          <a:scene3d>
            <a:camera prst="isometricRightUp">
              <a:rot lat="1200000" lon="18000000" rev="0"/>
            </a:camera>
            <a:lightRig rig="threePt" dir="t"/>
          </a:scene3d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36" name="组合 635"/>
          <p:cNvGrpSpPr/>
          <p:nvPr/>
        </p:nvGrpSpPr>
        <p:grpSpPr>
          <a:xfrm rot="0">
            <a:off x="5761990" y="5164455"/>
            <a:ext cx="210185" cy="324485"/>
            <a:chOff x="16312" y="284"/>
            <a:chExt cx="1534" cy="1187"/>
          </a:xfrm>
          <a:solidFill>
            <a:srgbClr val="00B050"/>
          </a:solidFill>
        </p:grpSpPr>
        <p:sp>
          <p:nvSpPr>
            <p:cNvPr id="637" name="矩形 636"/>
            <p:cNvSpPr/>
            <p:nvPr/>
          </p:nvSpPr>
          <p:spPr>
            <a:xfrm>
              <a:off x="16312" y="284"/>
              <a:ext cx="884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>
              <a:off x="16846" y="286"/>
              <a:ext cx="1000" cy="1185"/>
            </a:xfrm>
            <a:prstGeom prst="rect">
              <a:avLst/>
            </a:prstGeom>
            <a:grp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39" name="文本框 638"/>
          <p:cNvSpPr txBox="1"/>
          <p:nvPr/>
        </p:nvSpPr>
        <p:spPr>
          <a:xfrm>
            <a:off x="4574540" y="4452620"/>
            <a:ext cx="770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norm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0" name="文本框 639"/>
          <p:cNvSpPr txBox="1"/>
          <p:nvPr/>
        </p:nvSpPr>
        <p:spPr>
          <a:xfrm>
            <a:off x="5805170" y="4430395"/>
            <a:ext cx="730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heatmap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1" name="文本框 640"/>
          <p:cNvSpPr txBox="1"/>
          <p:nvPr/>
        </p:nvSpPr>
        <p:spPr>
          <a:xfrm>
            <a:off x="5918835" y="4820285"/>
            <a:ext cx="504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box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2" name="文本框 641"/>
          <p:cNvSpPr txBox="1"/>
          <p:nvPr/>
        </p:nvSpPr>
        <p:spPr>
          <a:xfrm>
            <a:off x="5854700" y="5186680"/>
            <a:ext cx="592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offset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3" name="文本框 642"/>
          <p:cNvSpPr txBox="1"/>
          <p:nvPr/>
        </p:nvSpPr>
        <p:spPr>
          <a:xfrm>
            <a:off x="4647565" y="4820285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4" name="文本框 643"/>
          <p:cNvSpPr txBox="1"/>
          <p:nvPr/>
        </p:nvSpPr>
        <p:spPr>
          <a:xfrm>
            <a:off x="4647565" y="5198745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conv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645" name="直接箭头连接符 644"/>
          <p:cNvCxnSpPr/>
          <p:nvPr/>
        </p:nvCxnSpPr>
        <p:spPr>
          <a:xfrm flipV="1">
            <a:off x="5262880" y="4588510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46" name="直接箭头连接符 645"/>
          <p:cNvCxnSpPr/>
          <p:nvPr/>
        </p:nvCxnSpPr>
        <p:spPr>
          <a:xfrm flipV="1">
            <a:off x="5259705" y="4972685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47" name="直接箭头连接符 646"/>
          <p:cNvCxnSpPr/>
          <p:nvPr/>
        </p:nvCxnSpPr>
        <p:spPr>
          <a:xfrm flipV="1">
            <a:off x="5256530" y="5325110"/>
            <a:ext cx="504190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48" name="肘形连接符 647"/>
          <p:cNvCxnSpPr>
            <a:endCxn id="517" idx="1"/>
          </p:cNvCxnSpPr>
          <p:nvPr/>
        </p:nvCxnSpPr>
        <p:spPr>
          <a:xfrm>
            <a:off x="4115435" y="2270125"/>
            <a:ext cx="505460" cy="284480"/>
          </a:xfrm>
          <a:prstGeom prst="bentConnector3">
            <a:avLst>
              <a:gd name="adj1" fmla="val 38944"/>
            </a:avLst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50" name="肘形连接符 649"/>
          <p:cNvCxnSpPr/>
          <p:nvPr/>
        </p:nvCxnSpPr>
        <p:spPr>
          <a:xfrm>
            <a:off x="4098925" y="4693285"/>
            <a:ext cx="505460" cy="284480"/>
          </a:xfrm>
          <a:prstGeom prst="bentConnector3">
            <a:avLst>
              <a:gd name="adj1" fmla="val 38944"/>
            </a:avLst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651" name="直接连接符 650"/>
          <p:cNvCxnSpPr/>
          <p:nvPr/>
        </p:nvCxnSpPr>
        <p:spPr>
          <a:xfrm>
            <a:off x="5883275" y="2835275"/>
            <a:ext cx="3810" cy="7086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图片 651" descr="2022-12-07 07-50-31 的屏幕截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475" y="2914650"/>
            <a:ext cx="4048125" cy="48577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>
            <a:off x="7136130" y="3140710"/>
            <a:ext cx="46926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21515" name="TextBox 11"/>
          <p:cNvSpPr txBox="1"/>
          <p:nvPr/>
        </p:nvSpPr>
        <p:spPr>
          <a:xfrm>
            <a:off x="8473758" y="3363278"/>
            <a:ext cx="2398712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对比损失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eatma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375" y="629920"/>
            <a:ext cx="3702685" cy="66675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6508750" y="945515"/>
            <a:ext cx="131762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5" name="TextBox 11"/>
          <p:cNvSpPr txBox="1"/>
          <p:nvPr/>
        </p:nvSpPr>
        <p:spPr>
          <a:xfrm>
            <a:off x="8478203" y="332423"/>
            <a:ext cx="2398712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分类损失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bo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2275" y="4551045"/>
            <a:ext cx="2893060" cy="6477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508750" y="4950460"/>
            <a:ext cx="1317625" cy="0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8" name="TextBox 11"/>
          <p:cNvSpPr txBox="1"/>
          <p:nvPr/>
        </p:nvSpPr>
        <p:spPr>
          <a:xfrm>
            <a:off x="8330248" y="4251008"/>
            <a:ext cx="2398712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框体回归损失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508750" y="5325110"/>
            <a:ext cx="1317625" cy="1905"/>
          </a:xfrm>
          <a:prstGeom prst="straightConnector1">
            <a:avLst/>
          </a:prstGeom>
          <a:ln w="19050" cmpd="sng">
            <a:solidFill>
              <a:srgbClr val="202020"/>
            </a:solidFill>
            <a:prstDash val="solid"/>
            <a:tailEnd type="triangle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1" name="TextBox 11"/>
          <p:cNvSpPr txBox="1"/>
          <p:nvPr/>
        </p:nvSpPr>
        <p:spPr>
          <a:xfrm>
            <a:off x="8457248" y="5669598"/>
            <a:ext cx="2398712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中心回归损失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21515" grpId="0"/>
      <p:bldP spid="5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2"/>
          <p:cNvSpPr/>
          <p:nvPr/>
        </p:nvSpPr>
        <p:spPr>
          <a:xfrm>
            <a:off x="121285" y="4088765"/>
            <a:ext cx="1963420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45" name="Freeform 12"/>
          <p:cNvSpPr/>
          <p:nvPr/>
        </p:nvSpPr>
        <p:spPr>
          <a:xfrm>
            <a:off x="49530" y="1041400"/>
            <a:ext cx="1963420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482" name="TextBox 27"/>
          <p:cNvSpPr txBox="1"/>
          <p:nvPr/>
        </p:nvSpPr>
        <p:spPr>
          <a:xfrm>
            <a:off x="1012825" y="176213"/>
            <a:ext cx="22498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2022-05-16 08-46-22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559435"/>
            <a:ext cx="4010660" cy="602932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624205" y="1460500"/>
            <a:ext cx="5861050" cy="2639695"/>
            <a:chOff x="418" y="1735"/>
            <a:chExt cx="9230" cy="4157"/>
          </a:xfrm>
        </p:grpSpPr>
        <p:sp>
          <p:nvSpPr>
            <p:cNvPr id="3" name="圆角矩形 2"/>
            <p:cNvSpPr/>
            <p:nvPr/>
          </p:nvSpPr>
          <p:spPr>
            <a:xfrm>
              <a:off x="1338" y="3663"/>
              <a:ext cx="1813" cy="893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38" y="3813"/>
              <a:ext cx="1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检测结果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092" y="1735"/>
              <a:ext cx="2157" cy="893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2" y="1885"/>
              <a:ext cx="21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激活的轨迹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994" y="5286"/>
              <a:ext cx="2458" cy="60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62" y="5294"/>
              <a:ext cx="2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未激活的轨迹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63" y="3825"/>
              <a:ext cx="1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帧间关联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27" y="3825"/>
              <a:ext cx="1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重识别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4" idx="3"/>
              <a:endCxn id="25" idx="1"/>
            </p:cNvCxnSpPr>
            <p:nvPr/>
          </p:nvCxnSpPr>
          <p:spPr>
            <a:xfrm>
              <a:off x="3150" y="4103"/>
              <a:ext cx="1123" cy="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直接箭头连接符 14"/>
            <p:cNvCxnSpPr>
              <a:endCxn id="27" idx="1"/>
            </p:cNvCxnSpPr>
            <p:nvPr/>
          </p:nvCxnSpPr>
          <p:spPr>
            <a:xfrm flipV="1">
              <a:off x="6088" y="4124"/>
              <a:ext cx="1360" cy="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直接箭头连接符 17"/>
            <p:cNvCxnSpPr>
              <a:stCxn id="8" idx="0"/>
              <a:endCxn id="27" idx="2"/>
            </p:cNvCxnSpPr>
            <p:nvPr/>
          </p:nvCxnSpPr>
          <p:spPr>
            <a:xfrm flipH="1" flipV="1">
              <a:off x="8194" y="4866"/>
              <a:ext cx="29" cy="4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直接箭头连接符 20"/>
            <p:cNvCxnSpPr>
              <a:stCxn id="6" idx="2"/>
              <a:endCxn id="25" idx="0"/>
            </p:cNvCxnSpPr>
            <p:nvPr/>
          </p:nvCxnSpPr>
          <p:spPr>
            <a:xfrm>
              <a:off x="5171" y="2628"/>
              <a:ext cx="10" cy="6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肘形连接符 22"/>
            <p:cNvCxnSpPr>
              <a:stCxn id="27" idx="0"/>
            </p:cNvCxnSpPr>
            <p:nvPr/>
          </p:nvCxnSpPr>
          <p:spPr>
            <a:xfrm rot="16200000" flipV="1">
              <a:off x="6617" y="1805"/>
              <a:ext cx="1209" cy="194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25" name="菱形 24"/>
            <p:cNvSpPr/>
            <p:nvPr/>
          </p:nvSpPr>
          <p:spPr>
            <a:xfrm>
              <a:off x="4273" y="3321"/>
              <a:ext cx="1816" cy="1648"/>
            </a:xfrm>
            <a:prstGeom prst="diamon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62" y="3729"/>
              <a:ext cx="785" cy="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aseline="-25000">
                  <a:solidFill>
                    <a:schemeClr val="accent1"/>
                  </a:solidFill>
                </a:rPr>
                <a:t>失败</a:t>
              </a:r>
              <a:endParaRPr lang="zh-CN" altLang="en-US" sz="1600" baseline="-25000">
                <a:solidFill>
                  <a:schemeClr val="accent1"/>
                </a:solidFill>
              </a:endParaRPr>
            </a:p>
          </p:txBody>
        </p:sp>
        <p:sp>
          <p:nvSpPr>
            <p:cNvPr id="27" name="菱形 26"/>
            <p:cNvSpPr/>
            <p:nvPr/>
          </p:nvSpPr>
          <p:spPr>
            <a:xfrm>
              <a:off x="7448" y="3382"/>
              <a:ext cx="1491" cy="1484"/>
            </a:xfrm>
            <a:prstGeom prst="diamon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9" name="肘形连接符 28"/>
            <p:cNvCxnSpPr>
              <a:stCxn id="25" idx="2"/>
              <a:endCxn id="7" idx="1"/>
            </p:cNvCxnSpPr>
            <p:nvPr/>
          </p:nvCxnSpPr>
          <p:spPr>
            <a:xfrm rot="5400000" flipH="1">
              <a:off x="3239" y="3027"/>
              <a:ext cx="2794" cy="1089"/>
            </a:xfrm>
            <a:prstGeom prst="bentConnector4">
              <a:avLst>
                <a:gd name="adj1" fmla="val -15873"/>
                <a:gd name="adj2" fmla="val 38241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31" name="文本框 30"/>
            <p:cNvSpPr txBox="1"/>
            <p:nvPr/>
          </p:nvSpPr>
          <p:spPr>
            <a:xfrm>
              <a:off x="5067" y="4833"/>
              <a:ext cx="785" cy="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aseline="-25000">
                  <a:solidFill>
                    <a:schemeClr val="accent1"/>
                  </a:solidFill>
                </a:rPr>
                <a:t>成功</a:t>
              </a:r>
              <a:endParaRPr lang="zh-CN" altLang="en-US" sz="1600" baseline="-25000">
                <a:solidFill>
                  <a:schemeClr val="accent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18" y="2792"/>
              <a:ext cx="785" cy="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aseline="-25000">
                  <a:solidFill>
                    <a:schemeClr val="accent1"/>
                  </a:solidFill>
                </a:rPr>
                <a:t>更新</a:t>
              </a:r>
              <a:endParaRPr lang="zh-CN" altLang="en-US" sz="1600" baseline="-25000">
                <a:solidFill>
                  <a:schemeClr val="accent1"/>
                </a:solidFill>
              </a:endParaRPr>
            </a:p>
          </p:txBody>
        </p:sp>
        <p:cxnSp>
          <p:nvCxnSpPr>
            <p:cNvPr id="33" name="肘形连接符 32"/>
            <p:cNvCxnSpPr>
              <a:endCxn id="9" idx="1"/>
            </p:cNvCxnSpPr>
            <p:nvPr/>
          </p:nvCxnSpPr>
          <p:spPr>
            <a:xfrm rot="5400000" flipV="1">
              <a:off x="5795" y="4416"/>
              <a:ext cx="1461" cy="87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34" name="文本框 33"/>
          <p:cNvSpPr txBox="1"/>
          <p:nvPr/>
        </p:nvSpPr>
        <p:spPr>
          <a:xfrm>
            <a:off x="481330" y="1052830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AFAFA"/>
                </a:solidFill>
              </a:rPr>
              <a:t>匹配流程</a:t>
            </a:r>
            <a:endParaRPr lang="zh-CN" altLang="en-US">
              <a:solidFill>
                <a:srgbClr val="FAFAFA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02320" y="191135"/>
            <a:ext cx="199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27355" y="4149090"/>
            <a:ext cx="199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AFAFA"/>
                </a:solidFill>
              </a:rPr>
              <a:t>阈值设置</a:t>
            </a:r>
            <a:endParaRPr lang="zh-CN" altLang="en-US">
              <a:solidFill>
                <a:srgbClr val="FAFAFA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3760" y="4797425"/>
            <a:ext cx="59029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帧间关联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	</a:t>
            </a:r>
            <a:r>
              <a:rPr lang="zh-CN" altLang="en-US">
                <a:solidFill>
                  <a:schemeClr val="accent1"/>
                </a:solidFill>
              </a:rPr>
              <a:t>检测框与跟踪框边长的几何平均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重识别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	</a:t>
            </a:r>
            <a:r>
              <a:rPr lang="zh-CN" altLang="en-US">
                <a:solidFill>
                  <a:schemeClr val="accent1"/>
                </a:solidFill>
              </a:rPr>
              <a:t>轨迹丢失时间的倒数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4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8" name="Freeform 10"/>
          <p:cNvSpPr/>
          <p:nvPr/>
        </p:nvSpPr>
        <p:spPr>
          <a:xfrm>
            <a:off x="7932738" y="1633538"/>
            <a:ext cx="388937" cy="388937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9" name="Freeform 11"/>
          <p:cNvSpPr/>
          <p:nvPr/>
        </p:nvSpPr>
        <p:spPr>
          <a:xfrm>
            <a:off x="4119563" y="1633538"/>
            <a:ext cx="388937" cy="388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0" name="Freeform 12"/>
          <p:cNvSpPr/>
          <p:nvPr/>
        </p:nvSpPr>
        <p:spPr>
          <a:xfrm>
            <a:off x="4138613" y="5260975"/>
            <a:ext cx="388937" cy="387350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1" name="Freeform 13"/>
          <p:cNvSpPr/>
          <p:nvPr/>
        </p:nvSpPr>
        <p:spPr>
          <a:xfrm>
            <a:off x="7915275" y="5260975"/>
            <a:ext cx="387350" cy="387350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2" name="TextBox 8"/>
          <p:cNvSpPr txBox="1"/>
          <p:nvPr/>
        </p:nvSpPr>
        <p:spPr>
          <a:xfrm>
            <a:off x="5017453" y="2896870"/>
            <a:ext cx="24003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3" name="TextBox 9"/>
          <p:cNvSpPr txBox="1"/>
          <p:nvPr/>
        </p:nvSpPr>
        <p:spPr>
          <a:xfrm>
            <a:off x="8612188" y="1228725"/>
            <a:ext cx="23987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框体回归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5" name="TextBox 11"/>
          <p:cNvSpPr txBox="1"/>
          <p:nvPr/>
        </p:nvSpPr>
        <p:spPr>
          <a:xfrm>
            <a:off x="8473758" y="5373053"/>
            <a:ext cx="23987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对比学习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7" name="TextBox 14"/>
          <p:cNvSpPr txBox="1"/>
          <p:nvPr/>
        </p:nvSpPr>
        <p:spPr>
          <a:xfrm>
            <a:off x="1545273" y="5373053"/>
            <a:ext cx="23987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中心回归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9" name="TextBox 16"/>
          <p:cNvSpPr txBox="1"/>
          <p:nvPr/>
        </p:nvSpPr>
        <p:spPr>
          <a:xfrm>
            <a:off x="1279525" y="1228725"/>
            <a:ext cx="23987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1" name="Freeform 6"/>
          <p:cNvSpPr/>
          <p:nvPr/>
        </p:nvSpPr>
        <p:spPr>
          <a:xfrm>
            <a:off x="3871913" y="1268413"/>
            <a:ext cx="2311400" cy="2312987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0" t="0" r="0" b="0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rgbClr val="006BBC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2" name="Freeform 7"/>
          <p:cNvSpPr/>
          <p:nvPr/>
        </p:nvSpPr>
        <p:spPr>
          <a:xfrm>
            <a:off x="3871913" y="3697288"/>
            <a:ext cx="2311400" cy="23129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3" name="Freeform 8"/>
          <p:cNvSpPr/>
          <p:nvPr/>
        </p:nvSpPr>
        <p:spPr>
          <a:xfrm>
            <a:off x="6300788" y="3697288"/>
            <a:ext cx="2311400" cy="2312987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0"/>
              </a:cxn>
            </a:cxnLst>
            <a:rect l="0" t="0" r="0" b="0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rgbClr val="006BBC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4" name="Freeform 9"/>
          <p:cNvSpPr/>
          <p:nvPr/>
        </p:nvSpPr>
        <p:spPr>
          <a:xfrm>
            <a:off x="6300788" y="1268413"/>
            <a:ext cx="2311400" cy="2312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0" t="0" r="0" b="0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1880235"/>
            <a:ext cx="3702685" cy="666750"/>
          </a:xfrm>
          <a:prstGeom prst="rect">
            <a:avLst/>
          </a:prstGeom>
        </p:spPr>
      </p:pic>
      <p:pic>
        <p:nvPicPr>
          <p:cNvPr id="3" name="图片 2" descr="bbo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90" y="1701165"/>
            <a:ext cx="2893060" cy="647700"/>
          </a:xfrm>
          <a:prstGeom prst="rect">
            <a:avLst/>
          </a:prstGeom>
        </p:spPr>
      </p:pic>
      <p:pic>
        <p:nvPicPr>
          <p:cNvPr id="4" name="图片 3" descr="mo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4511040"/>
            <a:ext cx="3009900" cy="685800"/>
          </a:xfrm>
          <a:prstGeom prst="rect">
            <a:avLst/>
          </a:prstGeom>
        </p:spPr>
      </p:pic>
      <p:pic>
        <p:nvPicPr>
          <p:cNvPr id="8" name="图片 7" descr="lo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70" y="3429000"/>
            <a:ext cx="3381375" cy="400050"/>
          </a:xfrm>
          <a:prstGeom prst="rect">
            <a:avLst/>
          </a:prstGeom>
        </p:spPr>
      </p:pic>
      <p:pic>
        <p:nvPicPr>
          <p:cNvPr id="652" name="图片 651" descr="2022-12-07 07-50-31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20" y="4725035"/>
            <a:ext cx="367665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24530" y="53613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8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8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2413E-6 4.81481E-6 L 0.06414 0.09699 " pathEditMode="relative" rAng="0" ptsTypes="AA">
                                      <p:cBhvr>
                                        <p:cTn id="40" dur="500" spd="-999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" y="48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699E-7 4.81481E-6 L -0.05945 0.09699 " pathEditMode="relative" rAng="0" ptsTypes="AA">
                                      <p:cBhvr>
                                        <p:cTn id="44" dur="500" spd="-999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48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508E-6 -3.7037E-7 L -0.05802 -0.08542 " pathEditMode="relative" rAng="0" ptsTypes="AA">
                                      <p:cBhvr>
                                        <p:cTn id="48" dur="500" spd="-999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-42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127E-6 -3.7037E-7 L 0.06258 -0.08542 " pathEditMode="relative" rAng="0" ptsTypes="AA">
                                      <p:cBhvr>
                                        <p:cTn id="52" dur="500" spd="-999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" y="-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8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80"/>
                            </p:stCondLst>
                            <p:childTnLst>
                              <p:par>
                                <p:cTn id="6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12" grpId="0"/>
      <p:bldP spid="21513" grpId="0"/>
      <p:bldP spid="21515" grpId="0"/>
      <p:bldP spid="21517" grpId="0"/>
      <p:bldP spid="215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32" name="TextBox 77"/>
          <p:cNvSpPr txBox="1"/>
          <p:nvPr/>
        </p:nvSpPr>
        <p:spPr>
          <a:xfrm>
            <a:off x="4602163" y="2852738"/>
            <a:ext cx="3168650" cy="14452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实验结果分析与讨论</a:t>
            </a:r>
            <a:endParaRPr lang="zh-CN" altLang="en-US" sz="4400" b="1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3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4" name="Freeform 12"/>
          <p:cNvSpPr>
            <a:spLocks noEditPoints="1"/>
          </p:cNvSpPr>
          <p:nvPr/>
        </p:nvSpPr>
        <p:spPr>
          <a:xfrm>
            <a:off x="5340350" y="798513"/>
            <a:ext cx="1517650" cy="14636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  <p:bldP spid="22532" grpId="0"/>
      <p:bldP spid="225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实验设置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0" name="Freeform 6"/>
          <p:cNvSpPr/>
          <p:nvPr/>
        </p:nvSpPr>
        <p:spPr>
          <a:xfrm>
            <a:off x="920750" y="2719388"/>
            <a:ext cx="2065338" cy="1787525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rect l="0" t="0" r="0" b="0"/>
            <a:pathLst>
              <a:path w="2858" h="2475">
                <a:moveTo>
                  <a:pt x="2143" y="0"/>
                </a:moveTo>
                <a:lnTo>
                  <a:pt x="2501" y="619"/>
                </a:lnTo>
                <a:lnTo>
                  <a:pt x="2858" y="1238"/>
                </a:lnTo>
                <a:lnTo>
                  <a:pt x="2501" y="1856"/>
                </a:lnTo>
                <a:lnTo>
                  <a:pt x="2143" y="2475"/>
                </a:lnTo>
                <a:lnTo>
                  <a:pt x="1429" y="2475"/>
                </a:lnTo>
                <a:lnTo>
                  <a:pt x="714" y="2475"/>
                </a:lnTo>
                <a:lnTo>
                  <a:pt x="357" y="1856"/>
                </a:lnTo>
                <a:lnTo>
                  <a:pt x="0" y="1238"/>
                </a:lnTo>
                <a:lnTo>
                  <a:pt x="357" y="619"/>
                </a:lnTo>
                <a:lnTo>
                  <a:pt x="714" y="0"/>
                </a:lnTo>
                <a:lnTo>
                  <a:pt x="1429" y="0"/>
                </a:lnTo>
                <a:lnTo>
                  <a:pt x="2143" y="0"/>
                </a:lnTo>
                <a:close/>
              </a:path>
            </a:pathLst>
          </a:custGeom>
          <a:solidFill>
            <a:srgbClr val="006BBC"/>
          </a:solidFill>
          <a:ln w="9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1" name="Line 7"/>
          <p:cNvSpPr/>
          <p:nvPr/>
        </p:nvSpPr>
        <p:spPr>
          <a:xfrm flipV="1">
            <a:off x="2473325" y="1884363"/>
            <a:ext cx="1055688" cy="833437"/>
          </a:xfrm>
          <a:prstGeom prst="line">
            <a:avLst/>
          </a:prstGeom>
          <a:ln w="9" cap="flat" cmpd="sng">
            <a:solidFill>
              <a:srgbClr val="2E2C2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582" name="Line 8"/>
          <p:cNvSpPr/>
          <p:nvPr/>
        </p:nvSpPr>
        <p:spPr>
          <a:xfrm flipV="1">
            <a:off x="2984500" y="3614738"/>
            <a:ext cx="549275" cy="0"/>
          </a:xfrm>
          <a:prstGeom prst="line">
            <a:avLst/>
          </a:prstGeom>
          <a:ln w="9" cap="flat" cmpd="sng">
            <a:solidFill>
              <a:srgbClr val="2E2C2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583" name="Rectangle 9"/>
          <p:cNvSpPr/>
          <p:nvPr/>
        </p:nvSpPr>
        <p:spPr>
          <a:xfrm>
            <a:off x="3533775" y="1252855"/>
            <a:ext cx="6908800" cy="1374775"/>
          </a:xfrm>
          <a:prstGeom prst="rect">
            <a:avLst/>
          </a:prstGeom>
          <a:solidFill>
            <a:schemeClr val="tx2"/>
          </a:solidFill>
          <a:ln w="9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Rectangle 10"/>
          <p:cNvSpPr/>
          <p:nvPr/>
        </p:nvSpPr>
        <p:spPr>
          <a:xfrm>
            <a:off x="5064125" y="1046163"/>
            <a:ext cx="3581400" cy="422275"/>
          </a:xfrm>
          <a:prstGeom prst="rect">
            <a:avLst/>
          </a:prstGeom>
          <a:solidFill>
            <a:srgbClr val="113E6A"/>
          </a:solidFill>
          <a:ln w="9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Rectangle 11"/>
          <p:cNvSpPr/>
          <p:nvPr/>
        </p:nvSpPr>
        <p:spPr>
          <a:xfrm>
            <a:off x="3533775" y="2999105"/>
            <a:ext cx="6885305" cy="1482725"/>
          </a:xfrm>
          <a:prstGeom prst="rect">
            <a:avLst/>
          </a:prstGeom>
          <a:solidFill>
            <a:schemeClr val="tx2"/>
          </a:solidFill>
          <a:ln w="9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Rectangle 12"/>
          <p:cNvSpPr/>
          <p:nvPr/>
        </p:nvSpPr>
        <p:spPr>
          <a:xfrm>
            <a:off x="5064125" y="2792413"/>
            <a:ext cx="3581400" cy="423862"/>
          </a:xfrm>
          <a:prstGeom prst="rect">
            <a:avLst/>
          </a:prstGeom>
          <a:solidFill>
            <a:srgbClr val="113E6A"/>
          </a:solidFill>
          <a:ln w="9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7" name="Line 13"/>
          <p:cNvSpPr/>
          <p:nvPr/>
        </p:nvSpPr>
        <p:spPr>
          <a:xfrm>
            <a:off x="2473325" y="4506913"/>
            <a:ext cx="1055688" cy="833437"/>
          </a:xfrm>
          <a:prstGeom prst="line">
            <a:avLst/>
          </a:prstGeom>
          <a:ln w="9" cap="flat" cmpd="sng">
            <a:solidFill>
              <a:srgbClr val="2E2C2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588" name="Rectangle 14"/>
          <p:cNvSpPr/>
          <p:nvPr/>
        </p:nvSpPr>
        <p:spPr>
          <a:xfrm>
            <a:off x="3533775" y="4751705"/>
            <a:ext cx="6885305" cy="1435100"/>
          </a:xfrm>
          <a:prstGeom prst="rect">
            <a:avLst/>
          </a:prstGeom>
          <a:solidFill>
            <a:schemeClr val="tx2"/>
          </a:solidFill>
          <a:ln w="9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9" name="Rectangle 15"/>
          <p:cNvSpPr/>
          <p:nvPr/>
        </p:nvSpPr>
        <p:spPr>
          <a:xfrm>
            <a:off x="5064125" y="4545013"/>
            <a:ext cx="3581400" cy="423862"/>
          </a:xfrm>
          <a:prstGeom prst="rect">
            <a:avLst/>
          </a:prstGeom>
          <a:solidFill>
            <a:srgbClr val="113E6A"/>
          </a:solidFill>
          <a:ln w="9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90" name="TextBox 15"/>
          <p:cNvSpPr txBox="1"/>
          <p:nvPr/>
        </p:nvSpPr>
        <p:spPr>
          <a:xfrm>
            <a:off x="5300663" y="1066800"/>
            <a:ext cx="310673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基本设置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1" name="TextBox 16"/>
          <p:cNvSpPr txBox="1"/>
          <p:nvPr/>
        </p:nvSpPr>
        <p:spPr>
          <a:xfrm>
            <a:off x="3721100" y="1412875"/>
            <a:ext cx="672528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实验环境：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Ubuntu18.04 LTS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Pytorch 1.0.0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NVIDIA RTX 		         3090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Python 3.6</a:t>
            </a:r>
            <a:endParaRPr lang="en-US" altLang="zh-CN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数据集：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KITTI benchmark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MOT17 challenge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，划分训练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		    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集的一半作为验证集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592" name="TextBox 17"/>
          <p:cNvSpPr txBox="1"/>
          <p:nvPr/>
        </p:nvSpPr>
        <p:spPr>
          <a:xfrm>
            <a:off x="5300663" y="2800350"/>
            <a:ext cx="310673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3" name="TextBox 18"/>
          <p:cNvSpPr txBox="1"/>
          <p:nvPr/>
        </p:nvSpPr>
        <p:spPr>
          <a:xfrm>
            <a:off x="3721100" y="5013325"/>
            <a:ext cx="6265863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HOTA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：由检测精度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DetA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与关联精度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AssA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计算得到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MOTA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：平均跟踪精度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MT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：跟踪结果中跟踪时长超过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80%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的比例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ML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：跟踪结果中丢失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时长超过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80%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的比例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594" name="TextBox 19"/>
          <p:cNvSpPr txBox="1"/>
          <p:nvPr/>
        </p:nvSpPr>
        <p:spPr>
          <a:xfrm>
            <a:off x="5300663" y="4546600"/>
            <a:ext cx="310673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评估指标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Box 20"/>
          <p:cNvSpPr txBox="1"/>
          <p:nvPr/>
        </p:nvSpPr>
        <p:spPr>
          <a:xfrm>
            <a:off x="3721735" y="3285490"/>
            <a:ext cx="6265863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70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轮次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1.25×10</a:t>
            </a:r>
            <a:r>
              <a:rPr lang="en-US" altLang="zh-CN" baseline="300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-4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60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个轮次学习率下降为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1.25×10</a:t>
            </a:r>
            <a:r>
              <a:rPr lang="en-US" altLang="zh-CN" baseline="30000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-5</a:t>
            </a:r>
            <a:endParaRPr lang="en-US" altLang="zh-CN" baseline="30000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特征维度设为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64</a:t>
            </a:r>
            <a:endParaRPr lang="en-US" altLang="zh-CN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596" name="TextBox 21"/>
          <p:cNvSpPr txBox="1"/>
          <p:nvPr/>
        </p:nvSpPr>
        <p:spPr>
          <a:xfrm>
            <a:off x="1417320" y="3167380"/>
            <a:ext cx="1072515" cy="891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实验设置</a:t>
            </a:r>
            <a:endParaRPr lang="zh-CN" altLang="en-US" sz="2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8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8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29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29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29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83" grpId="0" bldLvl="0" animBg="1"/>
      <p:bldP spid="24584" grpId="0" animBg="1"/>
      <p:bldP spid="24585" grpId="0" bldLvl="0" animBg="1"/>
      <p:bldP spid="24586" grpId="0" animBg="1"/>
      <p:bldP spid="24588" grpId="0" bldLvl="0" animBg="1"/>
      <p:bldP spid="24589" grpId="0" animBg="1"/>
      <p:bldP spid="24590" grpId="0"/>
      <p:bldP spid="24591" grpId="0"/>
      <p:bldP spid="24592" grpId="0"/>
      <p:bldP spid="24593" grpId="0"/>
      <p:bldP spid="24594" grpId="0"/>
      <p:bldP spid="24595" grpId="0"/>
      <p:bldP spid="245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3130" y="1349375"/>
            <a:ext cx="41484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KIITI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的汽车和行人两个类别的跟踪上都大幅超过了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baseline</a:t>
            </a:r>
            <a:endParaRPr lang="en-US" altLang="zh-CN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超过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榜单上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大部分的算法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与最先进的算法具有竞争力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关联精度达到最高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算法速度满足实时性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6" name="图片 5" descr="2022-05-16 13-03-54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3501390"/>
            <a:ext cx="4293870" cy="2581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83400" y="601091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MOT17</a:t>
            </a:r>
            <a:endParaRPr lang="en-US" altLang="zh-CN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3085" y="981075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KITTI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620" y="3844290"/>
            <a:ext cx="41484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大幅超过了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baseline</a:t>
            </a:r>
            <a:endParaRPr lang="en-US" altLang="zh-CN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超过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榜单上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大部分的算法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与最先进的算法具有竞争力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更长效的跟踪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算法速度满足实时性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575" y="347599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MOT17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 descr="2022-05-16 13-18-24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76885"/>
            <a:ext cx="5050790" cy="27241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62140" y="3035935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KITTI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剪去单角的矩形 13"/>
          <p:cNvSpPr/>
          <p:nvPr/>
        </p:nvSpPr>
        <p:spPr>
          <a:xfrm>
            <a:off x="8965565" y="1744980"/>
            <a:ext cx="2971165" cy="1229995"/>
          </a:xfrm>
          <a:prstGeom prst="snip1Rect">
            <a:avLst/>
          </a:prstGeom>
          <a:solidFill>
            <a:schemeClr val="accent2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962390" y="1772920"/>
            <a:ext cx="3143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Baseline(motion)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表示原模型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endParaRPr lang="en-US" altLang="zh-CN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Baseline(Re-ID)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表示只用提取的</a:t>
            </a:r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ReID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向量进行跟踪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2" name="图片 1" descr="2022-05-16 13-24-59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124585"/>
            <a:ext cx="8048625" cy="1981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0705" y="963295"/>
            <a:ext cx="11376025" cy="232156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620" y="3573145"/>
            <a:ext cx="8361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特征在两个数据集上都可以提升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baseline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</a:t>
            </a: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关联精度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只使用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特征进行关联，取得了与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baseline</a:t>
            </a: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相似的结果，证明了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的泛化性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大型数据集上预训练的模型可以有效提升检测和重识别任务的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我们的模型优于只使用运动信息和只使用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特征的结果，证明了关联策略的有效性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剪去单角的矩形 13"/>
          <p:cNvSpPr/>
          <p:nvPr/>
        </p:nvSpPr>
        <p:spPr>
          <a:xfrm>
            <a:off x="8965565" y="1744980"/>
            <a:ext cx="2971165" cy="1229995"/>
          </a:xfrm>
          <a:prstGeom prst="snip1Rect">
            <a:avLst/>
          </a:prstGeom>
          <a:solidFill>
            <a:schemeClr val="accent2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962390" y="1772920"/>
            <a:ext cx="3143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SORT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使用卡尔曼滤波关联轨迹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DeepSORT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使用</a:t>
            </a:r>
            <a:r>
              <a:rPr lang="en-US" altLang="zh-CN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进行轨迹恢复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匈牙利算法是常用的匹配算法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本模型采用贪婪匹配</a:t>
            </a:r>
            <a:endParaRPr lang="zh-CN" altLang="en-US" sz="14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705" y="963295"/>
            <a:ext cx="11376025" cy="232156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620" y="3573145"/>
            <a:ext cx="8361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在自动驾驶场景中，基于帧间关联的方法比卡尔曼滤波更加有更高的精度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DeepSORT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将运动相似性与外观相似性结合的方法相比，我们的关联策略可以更好的利用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Re-ID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向量，且取得更快的运行速率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与匈牙利匹配算法相比，贪婪匹配可以取得更快的运行速率和更高的关联精度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2022-05-16 14-06-20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1266825"/>
            <a:ext cx="8085455" cy="1819910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8" name="TextBox 77"/>
          <p:cNvSpPr txBox="1"/>
          <p:nvPr/>
        </p:nvSpPr>
        <p:spPr>
          <a:xfrm>
            <a:off x="4602163" y="2852738"/>
            <a:ext cx="316865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4400" b="1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9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Freeform 11"/>
          <p:cNvSpPr>
            <a:spLocks noEditPoints="1"/>
          </p:cNvSpPr>
          <p:nvPr/>
        </p:nvSpPr>
        <p:spPr>
          <a:xfrm>
            <a:off x="5354638" y="850900"/>
            <a:ext cx="1489075" cy="128746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/>
      <p:bldP spid="26628" grpId="0"/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27"/>
          <p:cNvSpPr txBox="1"/>
          <p:nvPr/>
        </p:nvSpPr>
        <p:spPr>
          <a:xfrm>
            <a:off x="1012825" y="176213"/>
            <a:ext cx="27451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结果可视化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0">
            <a:off x="3758565" y="908685"/>
            <a:ext cx="8323580" cy="4472940"/>
            <a:chOff x="372" y="452"/>
            <a:chExt cx="21164" cy="11906"/>
          </a:xfrm>
        </p:grpSpPr>
        <p:pic>
          <p:nvPicPr>
            <p:cNvPr id="4" name="图片 3" descr="381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2" y="452"/>
              <a:ext cx="7055" cy="3969"/>
            </a:xfrm>
            <a:prstGeom prst="rect">
              <a:avLst/>
            </a:prstGeom>
          </p:spPr>
        </p:pic>
        <p:pic>
          <p:nvPicPr>
            <p:cNvPr id="5" name="图片 4" descr="395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27" y="452"/>
              <a:ext cx="7055" cy="3969"/>
            </a:xfrm>
            <a:prstGeom prst="rect">
              <a:avLst/>
            </a:prstGeom>
          </p:spPr>
        </p:pic>
        <p:pic>
          <p:nvPicPr>
            <p:cNvPr id="6" name="图片 5" descr="406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482" y="452"/>
              <a:ext cx="7054" cy="3969"/>
            </a:xfrm>
            <a:prstGeom prst="rect">
              <a:avLst/>
            </a:prstGeom>
          </p:spPr>
        </p:pic>
        <p:pic>
          <p:nvPicPr>
            <p:cNvPr id="7" name="图片 6" descr="520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2" y="4421"/>
              <a:ext cx="7054" cy="3969"/>
            </a:xfrm>
            <a:prstGeom prst="rect">
              <a:avLst/>
            </a:prstGeom>
          </p:spPr>
        </p:pic>
        <p:pic>
          <p:nvPicPr>
            <p:cNvPr id="8" name="图片 7" descr="526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29" y="4421"/>
              <a:ext cx="7053" cy="3969"/>
            </a:xfrm>
            <a:prstGeom prst="rect">
              <a:avLst/>
            </a:prstGeom>
          </p:spPr>
        </p:pic>
        <p:pic>
          <p:nvPicPr>
            <p:cNvPr id="9" name="图片 8" descr="532generi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482" y="4421"/>
              <a:ext cx="7054" cy="3969"/>
            </a:xfrm>
            <a:prstGeom prst="rect">
              <a:avLst/>
            </a:prstGeom>
          </p:spPr>
        </p:pic>
        <p:pic>
          <p:nvPicPr>
            <p:cNvPr id="10" name="图片 9" descr="2255generic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72" y="8390"/>
              <a:ext cx="7055" cy="3969"/>
            </a:xfrm>
            <a:prstGeom prst="rect">
              <a:avLst/>
            </a:prstGeom>
          </p:spPr>
        </p:pic>
        <p:pic>
          <p:nvPicPr>
            <p:cNvPr id="11" name="图片 10" descr="2265generic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426" y="8390"/>
              <a:ext cx="7055" cy="3969"/>
            </a:xfrm>
            <a:prstGeom prst="rect">
              <a:avLst/>
            </a:prstGeom>
          </p:spPr>
        </p:pic>
        <p:pic>
          <p:nvPicPr>
            <p:cNvPr id="12" name="图片 11" descr="2272generic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4482" y="8390"/>
              <a:ext cx="7055" cy="396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42900" y="1179830"/>
            <a:ext cx="30803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遮挡恢复：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ID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为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48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的行人在被遮挡后，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ID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不变</a:t>
            </a: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密集场景：在密集场景下保持稳定的跟踪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相机运动：在相机运动的情况对被遮挡的目标恢复跟踪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/>
          <p:nvPr/>
        </p:nvSpPr>
        <p:spPr>
          <a:xfrm>
            <a:off x="1927225" y="2447925"/>
            <a:ext cx="1536700" cy="6016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dist"/>
            <a:r>
              <a:rPr lang="zh-CN" altLang="en-US" sz="3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197" name="组合 24"/>
          <p:cNvGrpSpPr/>
          <p:nvPr/>
        </p:nvGrpSpPr>
        <p:grpSpPr>
          <a:xfrm>
            <a:off x="6170613" y="4451350"/>
            <a:ext cx="576262" cy="576263"/>
            <a:chOff x="6170389" y="4955815"/>
            <a:chExt cx="576064" cy="576064"/>
          </a:xfrm>
        </p:grpSpPr>
        <p:sp>
          <p:nvSpPr>
            <p:cNvPr id="8198" name="圆角矩形 13"/>
            <p:cNvSpPr/>
            <p:nvPr/>
          </p:nvSpPr>
          <p:spPr>
            <a:xfrm>
              <a:off x="6170389" y="4955815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11"/>
            <p:cNvSpPr>
              <a:spLocks noEditPoints="1"/>
            </p:cNvSpPr>
            <p:nvPr/>
          </p:nvSpPr>
          <p:spPr>
            <a:xfrm>
              <a:off x="6298628" y="5092507"/>
              <a:ext cx="315884" cy="27338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48" h="810">
                  <a:moveTo>
                    <a:pt x="588" y="151"/>
                  </a:moveTo>
                  <a:cubicBezTo>
                    <a:pt x="588" y="151"/>
                    <a:pt x="588" y="152"/>
                    <a:pt x="588" y="152"/>
                  </a:cubicBezTo>
                  <a:cubicBezTo>
                    <a:pt x="588" y="153"/>
                    <a:pt x="589" y="154"/>
                    <a:pt x="589" y="155"/>
                  </a:cubicBezTo>
                  <a:cubicBezTo>
                    <a:pt x="589" y="156"/>
                    <a:pt x="589" y="156"/>
                    <a:pt x="589" y="157"/>
                  </a:cubicBezTo>
                  <a:cubicBezTo>
                    <a:pt x="589" y="158"/>
                    <a:pt x="589" y="159"/>
                    <a:pt x="589" y="161"/>
                  </a:cubicBezTo>
                  <a:cubicBezTo>
                    <a:pt x="589" y="161"/>
                    <a:pt x="589" y="161"/>
                    <a:pt x="589" y="161"/>
                  </a:cubicBezTo>
                  <a:cubicBezTo>
                    <a:pt x="589" y="162"/>
                    <a:pt x="589" y="164"/>
                    <a:pt x="589" y="165"/>
                  </a:cubicBezTo>
                  <a:cubicBezTo>
                    <a:pt x="589" y="165"/>
                    <a:pt x="589" y="166"/>
                    <a:pt x="589" y="166"/>
                  </a:cubicBezTo>
                  <a:cubicBezTo>
                    <a:pt x="589" y="167"/>
                    <a:pt x="589" y="168"/>
                    <a:pt x="589" y="169"/>
                  </a:cubicBezTo>
                  <a:cubicBezTo>
                    <a:pt x="589" y="170"/>
                    <a:pt x="589" y="170"/>
                    <a:pt x="589" y="171"/>
                  </a:cubicBezTo>
                  <a:cubicBezTo>
                    <a:pt x="588" y="178"/>
                    <a:pt x="586" y="185"/>
                    <a:pt x="584" y="191"/>
                  </a:cubicBezTo>
                  <a:cubicBezTo>
                    <a:pt x="584" y="192"/>
                    <a:pt x="583" y="193"/>
                    <a:pt x="583" y="194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6"/>
                    <a:pt x="582" y="197"/>
                    <a:pt x="582" y="198"/>
                  </a:cubicBezTo>
                  <a:cubicBezTo>
                    <a:pt x="582" y="198"/>
                    <a:pt x="582" y="198"/>
                    <a:pt x="582" y="198"/>
                  </a:cubicBezTo>
                  <a:cubicBezTo>
                    <a:pt x="580" y="201"/>
                    <a:pt x="579" y="204"/>
                    <a:pt x="577" y="207"/>
                  </a:cubicBezTo>
                  <a:cubicBezTo>
                    <a:pt x="577" y="207"/>
                    <a:pt x="577" y="207"/>
                    <a:pt x="577" y="208"/>
                  </a:cubicBezTo>
                  <a:cubicBezTo>
                    <a:pt x="577" y="208"/>
                    <a:pt x="576" y="209"/>
                    <a:pt x="575" y="210"/>
                  </a:cubicBezTo>
                  <a:cubicBezTo>
                    <a:pt x="575" y="210"/>
                    <a:pt x="575" y="211"/>
                    <a:pt x="575" y="211"/>
                  </a:cubicBezTo>
                  <a:cubicBezTo>
                    <a:pt x="573" y="215"/>
                    <a:pt x="570" y="218"/>
                    <a:pt x="567" y="222"/>
                  </a:cubicBezTo>
                  <a:cubicBezTo>
                    <a:pt x="567" y="222"/>
                    <a:pt x="567" y="222"/>
                    <a:pt x="567" y="222"/>
                  </a:cubicBezTo>
                  <a:cubicBezTo>
                    <a:pt x="566" y="223"/>
                    <a:pt x="566" y="224"/>
                    <a:pt x="565" y="224"/>
                  </a:cubicBezTo>
                  <a:cubicBezTo>
                    <a:pt x="565" y="224"/>
                    <a:pt x="565" y="225"/>
                    <a:pt x="565" y="225"/>
                  </a:cubicBezTo>
                  <a:cubicBezTo>
                    <a:pt x="562" y="227"/>
                    <a:pt x="560" y="230"/>
                    <a:pt x="558" y="232"/>
                  </a:cubicBezTo>
                  <a:cubicBezTo>
                    <a:pt x="558" y="232"/>
                    <a:pt x="557" y="232"/>
                    <a:pt x="557" y="232"/>
                  </a:cubicBezTo>
                  <a:cubicBezTo>
                    <a:pt x="557" y="233"/>
                    <a:pt x="556" y="233"/>
                    <a:pt x="555" y="234"/>
                  </a:cubicBezTo>
                  <a:cubicBezTo>
                    <a:pt x="555" y="234"/>
                    <a:pt x="555" y="234"/>
                    <a:pt x="554" y="234"/>
                  </a:cubicBezTo>
                  <a:cubicBezTo>
                    <a:pt x="554" y="235"/>
                    <a:pt x="553" y="236"/>
                    <a:pt x="552" y="236"/>
                  </a:cubicBezTo>
                  <a:cubicBezTo>
                    <a:pt x="547" y="240"/>
                    <a:pt x="543" y="243"/>
                    <a:pt x="537" y="246"/>
                  </a:cubicBezTo>
                  <a:cubicBezTo>
                    <a:pt x="536" y="246"/>
                    <a:pt x="535" y="247"/>
                    <a:pt x="534" y="247"/>
                  </a:cubicBezTo>
                  <a:cubicBezTo>
                    <a:pt x="533" y="247"/>
                    <a:pt x="533" y="248"/>
                    <a:pt x="532" y="248"/>
                  </a:cubicBezTo>
                  <a:cubicBezTo>
                    <a:pt x="532" y="248"/>
                    <a:pt x="531" y="249"/>
                    <a:pt x="530" y="249"/>
                  </a:cubicBezTo>
                  <a:cubicBezTo>
                    <a:pt x="529" y="249"/>
                    <a:pt x="529" y="249"/>
                    <a:pt x="528" y="249"/>
                  </a:cubicBezTo>
                  <a:cubicBezTo>
                    <a:pt x="527" y="250"/>
                    <a:pt x="526" y="250"/>
                    <a:pt x="525" y="251"/>
                  </a:cubicBezTo>
                  <a:cubicBezTo>
                    <a:pt x="525" y="251"/>
                    <a:pt x="525" y="251"/>
                    <a:pt x="525" y="251"/>
                  </a:cubicBezTo>
                  <a:cubicBezTo>
                    <a:pt x="523" y="251"/>
                    <a:pt x="522" y="252"/>
                    <a:pt x="520" y="252"/>
                  </a:cubicBezTo>
                  <a:cubicBezTo>
                    <a:pt x="520" y="252"/>
                    <a:pt x="520" y="252"/>
                    <a:pt x="519" y="252"/>
                  </a:cubicBezTo>
                  <a:cubicBezTo>
                    <a:pt x="518" y="253"/>
                    <a:pt x="517" y="253"/>
                    <a:pt x="516" y="253"/>
                  </a:cubicBezTo>
                  <a:cubicBezTo>
                    <a:pt x="516" y="253"/>
                    <a:pt x="515" y="253"/>
                    <a:pt x="515" y="253"/>
                  </a:cubicBezTo>
                  <a:cubicBezTo>
                    <a:pt x="514" y="254"/>
                    <a:pt x="512" y="254"/>
                    <a:pt x="511" y="254"/>
                  </a:cubicBezTo>
                  <a:cubicBezTo>
                    <a:pt x="509" y="254"/>
                    <a:pt x="508" y="255"/>
                    <a:pt x="506" y="255"/>
                  </a:cubicBezTo>
                  <a:cubicBezTo>
                    <a:pt x="506" y="255"/>
                    <a:pt x="506" y="255"/>
                    <a:pt x="505" y="255"/>
                  </a:cubicBezTo>
                  <a:cubicBezTo>
                    <a:pt x="504" y="255"/>
                    <a:pt x="503" y="255"/>
                    <a:pt x="502" y="255"/>
                  </a:cubicBezTo>
                  <a:cubicBezTo>
                    <a:pt x="502" y="255"/>
                    <a:pt x="501" y="255"/>
                    <a:pt x="501" y="255"/>
                  </a:cubicBezTo>
                  <a:cubicBezTo>
                    <a:pt x="499" y="255"/>
                    <a:pt x="498" y="255"/>
                    <a:pt x="496" y="255"/>
                  </a:cubicBezTo>
                  <a:cubicBezTo>
                    <a:pt x="496" y="255"/>
                    <a:pt x="496" y="255"/>
                    <a:pt x="496" y="255"/>
                  </a:cubicBezTo>
                  <a:cubicBezTo>
                    <a:pt x="495" y="255"/>
                    <a:pt x="494" y="255"/>
                    <a:pt x="492" y="255"/>
                  </a:cubicBezTo>
                  <a:cubicBezTo>
                    <a:pt x="492" y="255"/>
                    <a:pt x="491" y="255"/>
                    <a:pt x="491" y="255"/>
                  </a:cubicBezTo>
                  <a:cubicBezTo>
                    <a:pt x="490" y="255"/>
                    <a:pt x="489" y="255"/>
                    <a:pt x="488" y="255"/>
                  </a:cubicBezTo>
                  <a:cubicBezTo>
                    <a:pt x="488" y="255"/>
                    <a:pt x="487" y="255"/>
                    <a:pt x="487" y="255"/>
                  </a:cubicBezTo>
                  <a:cubicBezTo>
                    <a:pt x="485" y="255"/>
                    <a:pt x="484" y="255"/>
                    <a:pt x="483" y="255"/>
                  </a:cubicBezTo>
                  <a:cubicBezTo>
                    <a:pt x="477" y="254"/>
                    <a:pt x="471" y="253"/>
                    <a:pt x="466" y="251"/>
                  </a:cubicBezTo>
                  <a:cubicBezTo>
                    <a:pt x="465" y="250"/>
                    <a:pt x="464" y="250"/>
                    <a:pt x="463" y="250"/>
                  </a:cubicBezTo>
                  <a:cubicBezTo>
                    <a:pt x="463" y="250"/>
                    <a:pt x="462" y="250"/>
                    <a:pt x="462" y="249"/>
                  </a:cubicBezTo>
                  <a:cubicBezTo>
                    <a:pt x="461" y="249"/>
                    <a:pt x="460" y="249"/>
                    <a:pt x="459" y="248"/>
                  </a:cubicBezTo>
                  <a:cubicBezTo>
                    <a:pt x="459" y="248"/>
                    <a:pt x="459" y="248"/>
                    <a:pt x="459" y="248"/>
                  </a:cubicBezTo>
                  <a:cubicBezTo>
                    <a:pt x="456" y="247"/>
                    <a:pt x="453" y="245"/>
                    <a:pt x="450" y="244"/>
                  </a:cubicBezTo>
                  <a:cubicBezTo>
                    <a:pt x="450" y="244"/>
                    <a:pt x="450" y="244"/>
                    <a:pt x="450" y="244"/>
                  </a:cubicBezTo>
                  <a:cubicBezTo>
                    <a:pt x="449" y="243"/>
                    <a:pt x="448" y="243"/>
                    <a:pt x="447" y="242"/>
                  </a:cubicBezTo>
                  <a:cubicBezTo>
                    <a:pt x="447" y="242"/>
                    <a:pt x="447" y="242"/>
                    <a:pt x="446" y="242"/>
                  </a:cubicBezTo>
                  <a:cubicBezTo>
                    <a:pt x="443" y="239"/>
                    <a:pt x="439" y="237"/>
                    <a:pt x="436" y="234"/>
                  </a:cubicBezTo>
                  <a:cubicBezTo>
                    <a:pt x="435" y="234"/>
                    <a:pt x="435" y="234"/>
                    <a:pt x="435" y="234"/>
                  </a:cubicBezTo>
                  <a:cubicBezTo>
                    <a:pt x="434" y="233"/>
                    <a:pt x="434" y="232"/>
                    <a:pt x="433" y="232"/>
                  </a:cubicBezTo>
                  <a:cubicBezTo>
                    <a:pt x="433" y="231"/>
                    <a:pt x="433" y="231"/>
                    <a:pt x="432" y="231"/>
                  </a:cubicBezTo>
                  <a:cubicBezTo>
                    <a:pt x="430" y="229"/>
                    <a:pt x="428" y="227"/>
                    <a:pt x="425" y="224"/>
                  </a:cubicBezTo>
                  <a:cubicBezTo>
                    <a:pt x="425" y="224"/>
                    <a:pt x="425" y="224"/>
                    <a:pt x="425" y="224"/>
                  </a:cubicBezTo>
                  <a:cubicBezTo>
                    <a:pt x="425" y="223"/>
                    <a:pt x="424" y="222"/>
                    <a:pt x="423" y="222"/>
                  </a:cubicBezTo>
                  <a:cubicBezTo>
                    <a:pt x="423" y="221"/>
                    <a:pt x="423" y="221"/>
                    <a:pt x="423" y="221"/>
                  </a:cubicBezTo>
                  <a:cubicBezTo>
                    <a:pt x="422" y="220"/>
                    <a:pt x="421" y="219"/>
                    <a:pt x="421" y="218"/>
                  </a:cubicBezTo>
                  <a:cubicBezTo>
                    <a:pt x="417" y="213"/>
                    <a:pt x="413" y="207"/>
                    <a:pt x="410" y="200"/>
                  </a:cubicBezTo>
                  <a:cubicBezTo>
                    <a:pt x="410" y="200"/>
                    <a:pt x="410" y="199"/>
                    <a:pt x="409" y="199"/>
                  </a:cubicBezTo>
                  <a:cubicBezTo>
                    <a:pt x="409" y="198"/>
                    <a:pt x="409" y="197"/>
                    <a:pt x="408" y="196"/>
                  </a:cubicBezTo>
                  <a:cubicBezTo>
                    <a:pt x="408" y="196"/>
                    <a:pt x="408" y="195"/>
                    <a:pt x="408" y="195"/>
                  </a:cubicBezTo>
                  <a:cubicBezTo>
                    <a:pt x="407" y="194"/>
                    <a:pt x="407" y="193"/>
                    <a:pt x="407" y="191"/>
                  </a:cubicBezTo>
                  <a:cubicBezTo>
                    <a:pt x="406" y="191"/>
                    <a:pt x="406" y="191"/>
                    <a:pt x="406" y="191"/>
                  </a:cubicBezTo>
                  <a:cubicBezTo>
                    <a:pt x="406" y="190"/>
                    <a:pt x="406" y="188"/>
                    <a:pt x="405" y="187"/>
                  </a:cubicBezTo>
                  <a:cubicBezTo>
                    <a:pt x="405" y="187"/>
                    <a:pt x="405" y="186"/>
                    <a:pt x="405" y="186"/>
                  </a:cubicBezTo>
                  <a:cubicBezTo>
                    <a:pt x="405" y="185"/>
                    <a:pt x="404" y="184"/>
                    <a:pt x="404" y="183"/>
                  </a:cubicBezTo>
                  <a:cubicBezTo>
                    <a:pt x="404" y="182"/>
                    <a:pt x="404" y="182"/>
                    <a:pt x="404" y="181"/>
                  </a:cubicBezTo>
                  <a:cubicBezTo>
                    <a:pt x="404" y="180"/>
                    <a:pt x="403" y="179"/>
                    <a:pt x="403" y="177"/>
                  </a:cubicBezTo>
                  <a:cubicBezTo>
                    <a:pt x="403" y="176"/>
                    <a:pt x="403" y="174"/>
                    <a:pt x="402" y="173"/>
                  </a:cubicBezTo>
                  <a:cubicBezTo>
                    <a:pt x="402" y="173"/>
                    <a:pt x="402" y="172"/>
                    <a:pt x="402" y="172"/>
                  </a:cubicBezTo>
                  <a:cubicBezTo>
                    <a:pt x="402" y="171"/>
                    <a:pt x="402" y="170"/>
                    <a:pt x="402" y="169"/>
                  </a:cubicBezTo>
                  <a:cubicBezTo>
                    <a:pt x="402" y="168"/>
                    <a:pt x="402" y="168"/>
                    <a:pt x="402" y="167"/>
                  </a:cubicBezTo>
                  <a:cubicBezTo>
                    <a:pt x="402" y="166"/>
                    <a:pt x="402" y="164"/>
                    <a:pt x="402" y="163"/>
                  </a:cubicBezTo>
                  <a:cubicBezTo>
                    <a:pt x="402" y="163"/>
                    <a:pt x="402" y="163"/>
                    <a:pt x="402" y="163"/>
                  </a:cubicBezTo>
                  <a:cubicBezTo>
                    <a:pt x="402" y="161"/>
                    <a:pt x="402" y="160"/>
                    <a:pt x="402" y="159"/>
                  </a:cubicBezTo>
                  <a:cubicBezTo>
                    <a:pt x="402" y="158"/>
                    <a:pt x="402" y="158"/>
                    <a:pt x="402" y="157"/>
                  </a:cubicBezTo>
                  <a:cubicBezTo>
                    <a:pt x="402" y="156"/>
                    <a:pt x="402" y="156"/>
                    <a:pt x="402" y="155"/>
                  </a:cubicBezTo>
                  <a:cubicBezTo>
                    <a:pt x="402" y="154"/>
                    <a:pt x="402" y="154"/>
                    <a:pt x="402" y="153"/>
                  </a:cubicBezTo>
                  <a:cubicBezTo>
                    <a:pt x="402" y="152"/>
                    <a:pt x="402" y="151"/>
                    <a:pt x="403" y="149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3" y="143"/>
                    <a:pt x="405" y="138"/>
                    <a:pt x="406" y="132"/>
                  </a:cubicBezTo>
                  <a:cubicBezTo>
                    <a:pt x="407" y="131"/>
                    <a:pt x="407" y="130"/>
                    <a:pt x="408" y="129"/>
                  </a:cubicBezTo>
                  <a:cubicBezTo>
                    <a:pt x="408" y="129"/>
                    <a:pt x="408" y="129"/>
                    <a:pt x="408" y="129"/>
                  </a:cubicBezTo>
                  <a:cubicBezTo>
                    <a:pt x="408" y="128"/>
                    <a:pt x="409" y="127"/>
                    <a:pt x="409" y="126"/>
                  </a:cubicBezTo>
                  <a:cubicBezTo>
                    <a:pt x="409" y="126"/>
                    <a:pt x="409" y="126"/>
                    <a:pt x="409" y="126"/>
                  </a:cubicBezTo>
                  <a:cubicBezTo>
                    <a:pt x="410" y="123"/>
                    <a:pt x="412" y="120"/>
                    <a:pt x="413" y="117"/>
                  </a:cubicBezTo>
                  <a:cubicBezTo>
                    <a:pt x="413" y="117"/>
                    <a:pt x="414" y="116"/>
                    <a:pt x="414" y="116"/>
                  </a:cubicBezTo>
                  <a:cubicBezTo>
                    <a:pt x="414" y="115"/>
                    <a:pt x="415" y="114"/>
                    <a:pt x="415" y="114"/>
                  </a:cubicBezTo>
                  <a:cubicBezTo>
                    <a:pt x="415" y="113"/>
                    <a:pt x="415" y="113"/>
                    <a:pt x="416" y="113"/>
                  </a:cubicBezTo>
                  <a:cubicBezTo>
                    <a:pt x="418" y="109"/>
                    <a:pt x="420" y="106"/>
                    <a:pt x="423" y="102"/>
                  </a:cubicBezTo>
                  <a:cubicBezTo>
                    <a:pt x="423" y="102"/>
                    <a:pt x="423" y="102"/>
                    <a:pt x="424" y="102"/>
                  </a:cubicBezTo>
                  <a:cubicBezTo>
                    <a:pt x="424" y="101"/>
                    <a:pt x="425" y="100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28" y="97"/>
                    <a:pt x="431" y="94"/>
                    <a:pt x="433" y="92"/>
                  </a:cubicBezTo>
                  <a:cubicBezTo>
                    <a:pt x="433" y="92"/>
                    <a:pt x="433" y="92"/>
                    <a:pt x="433" y="92"/>
                  </a:cubicBezTo>
                  <a:cubicBezTo>
                    <a:pt x="434" y="91"/>
                    <a:pt x="435" y="90"/>
                    <a:pt x="436" y="90"/>
                  </a:cubicBezTo>
                  <a:cubicBezTo>
                    <a:pt x="436" y="90"/>
                    <a:pt x="436" y="89"/>
                    <a:pt x="436" y="89"/>
                  </a:cubicBezTo>
                  <a:cubicBezTo>
                    <a:pt x="437" y="89"/>
                    <a:pt x="438" y="88"/>
                    <a:pt x="439" y="87"/>
                  </a:cubicBezTo>
                  <a:cubicBezTo>
                    <a:pt x="443" y="84"/>
                    <a:pt x="448" y="81"/>
                    <a:pt x="453" y="78"/>
                  </a:cubicBezTo>
                  <a:cubicBezTo>
                    <a:pt x="454" y="78"/>
                    <a:pt x="456" y="77"/>
                    <a:pt x="457" y="77"/>
                  </a:cubicBezTo>
                  <a:cubicBezTo>
                    <a:pt x="457" y="76"/>
                    <a:pt x="458" y="76"/>
                    <a:pt x="458" y="76"/>
                  </a:cubicBezTo>
                  <a:cubicBezTo>
                    <a:pt x="459" y="76"/>
                    <a:pt x="460" y="75"/>
                    <a:pt x="461" y="75"/>
                  </a:cubicBezTo>
                  <a:cubicBezTo>
                    <a:pt x="461" y="75"/>
                    <a:pt x="462" y="74"/>
                    <a:pt x="462" y="74"/>
                  </a:cubicBezTo>
                  <a:cubicBezTo>
                    <a:pt x="463" y="74"/>
                    <a:pt x="465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7" y="72"/>
                    <a:pt x="469" y="72"/>
                    <a:pt x="470" y="72"/>
                  </a:cubicBezTo>
                  <a:cubicBezTo>
                    <a:pt x="471" y="72"/>
                    <a:pt x="471" y="71"/>
                    <a:pt x="471" y="71"/>
                  </a:cubicBezTo>
                  <a:cubicBezTo>
                    <a:pt x="472" y="71"/>
                    <a:pt x="473" y="71"/>
                    <a:pt x="474" y="71"/>
                  </a:cubicBezTo>
                  <a:cubicBezTo>
                    <a:pt x="475" y="71"/>
                    <a:pt x="475" y="70"/>
                    <a:pt x="476" y="70"/>
                  </a:cubicBezTo>
                  <a:cubicBezTo>
                    <a:pt x="477" y="70"/>
                    <a:pt x="479" y="70"/>
                    <a:pt x="480" y="70"/>
                  </a:cubicBezTo>
                  <a:cubicBezTo>
                    <a:pt x="481" y="69"/>
                    <a:pt x="483" y="69"/>
                    <a:pt x="484" y="69"/>
                  </a:cubicBezTo>
                  <a:cubicBezTo>
                    <a:pt x="485" y="69"/>
                    <a:pt x="485" y="69"/>
                    <a:pt x="486" y="69"/>
                  </a:cubicBezTo>
                  <a:cubicBezTo>
                    <a:pt x="487" y="69"/>
                    <a:pt x="488" y="69"/>
                    <a:pt x="489" y="69"/>
                  </a:cubicBezTo>
                  <a:cubicBezTo>
                    <a:pt x="489" y="68"/>
                    <a:pt x="490" y="68"/>
                    <a:pt x="490" y="68"/>
                  </a:cubicBezTo>
                  <a:cubicBezTo>
                    <a:pt x="491" y="68"/>
                    <a:pt x="493" y="68"/>
                    <a:pt x="494" y="68"/>
                  </a:cubicBezTo>
                  <a:cubicBezTo>
                    <a:pt x="494" y="68"/>
                    <a:pt x="494" y="68"/>
                    <a:pt x="495" y="68"/>
                  </a:cubicBezTo>
                  <a:cubicBezTo>
                    <a:pt x="496" y="68"/>
                    <a:pt x="497" y="68"/>
                    <a:pt x="498" y="68"/>
                  </a:cubicBezTo>
                  <a:cubicBezTo>
                    <a:pt x="499" y="68"/>
                    <a:pt x="499" y="68"/>
                    <a:pt x="500" y="68"/>
                  </a:cubicBezTo>
                  <a:cubicBezTo>
                    <a:pt x="501" y="68"/>
                    <a:pt x="502" y="68"/>
                    <a:pt x="503" y="69"/>
                  </a:cubicBezTo>
                  <a:cubicBezTo>
                    <a:pt x="503" y="69"/>
                    <a:pt x="504" y="69"/>
                    <a:pt x="504" y="69"/>
                  </a:cubicBezTo>
                  <a:cubicBezTo>
                    <a:pt x="505" y="69"/>
                    <a:pt x="507" y="69"/>
                    <a:pt x="508" y="69"/>
                  </a:cubicBezTo>
                  <a:cubicBezTo>
                    <a:pt x="514" y="70"/>
                    <a:pt x="519" y="71"/>
                    <a:pt x="525" y="73"/>
                  </a:cubicBezTo>
                  <a:cubicBezTo>
                    <a:pt x="526" y="73"/>
                    <a:pt x="527" y="74"/>
                    <a:pt x="528" y="74"/>
                  </a:cubicBezTo>
                  <a:cubicBezTo>
                    <a:pt x="528" y="74"/>
                    <a:pt x="528" y="74"/>
                    <a:pt x="528" y="74"/>
                  </a:cubicBezTo>
                  <a:cubicBezTo>
                    <a:pt x="529" y="75"/>
                    <a:pt x="530" y="75"/>
                    <a:pt x="531" y="75"/>
                  </a:cubicBezTo>
                  <a:cubicBezTo>
                    <a:pt x="531" y="75"/>
                    <a:pt x="532" y="76"/>
                    <a:pt x="532" y="76"/>
                  </a:cubicBezTo>
                  <a:cubicBezTo>
                    <a:pt x="535" y="77"/>
                    <a:pt x="538" y="78"/>
                    <a:pt x="541" y="80"/>
                  </a:cubicBezTo>
                  <a:cubicBezTo>
                    <a:pt x="541" y="80"/>
                    <a:pt x="541" y="80"/>
                    <a:pt x="541" y="80"/>
                  </a:cubicBezTo>
                  <a:cubicBezTo>
                    <a:pt x="542" y="81"/>
                    <a:pt x="543" y="81"/>
                    <a:pt x="544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8" y="84"/>
                    <a:pt x="552" y="87"/>
                    <a:pt x="555" y="90"/>
                  </a:cubicBezTo>
                  <a:cubicBezTo>
                    <a:pt x="555" y="90"/>
                    <a:pt x="555" y="90"/>
                    <a:pt x="556" y="90"/>
                  </a:cubicBezTo>
                  <a:cubicBezTo>
                    <a:pt x="556" y="91"/>
                    <a:pt x="557" y="92"/>
                    <a:pt x="558" y="92"/>
                  </a:cubicBezTo>
                  <a:cubicBezTo>
                    <a:pt x="558" y="92"/>
                    <a:pt x="558" y="92"/>
                    <a:pt x="558" y="93"/>
                  </a:cubicBezTo>
                  <a:cubicBezTo>
                    <a:pt x="561" y="95"/>
                    <a:pt x="563" y="97"/>
                    <a:pt x="565" y="100"/>
                  </a:cubicBezTo>
                  <a:cubicBezTo>
                    <a:pt x="565" y="100"/>
                    <a:pt x="565" y="100"/>
                    <a:pt x="565" y="100"/>
                  </a:cubicBezTo>
                  <a:cubicBezTo>
                    <a:pt x="566" y="101"/>
                    <a:pt x="567" y="101"/>
                    <a:pt x="567" y="102"/>
                  </a:cubicBezTo>
                  <a:cubicBezTo>
                    <a:pt x="568" y="102"/>
                    <a:pt x="568" y="103"/>
                    <a:pt x="568" y="103"/>
                  </a:cubicBezTo>
                  <a:cubicBezTo>
                    <a:pt x="569" y="104"/>
                    <a:pt x="569" y="104"/>
                    <a:pt x="570" y="105"/>
                  </a:cubicBezTo>
                  <a:cubicBezTo>
                    <a:pt x="573" y="110"/>
                    <a:pt x="576" y="115"/>
                    <a:pt x="579" y="120"/>
                  </a:cubicBezTo>
                  <a:cubicBezTo>
                    <a:pt x="580" y="121"/>
                    <a:pt x="580" y="122"/>
                    <a:pt x="581" y="123"/>
                  </a:cubicBezTo>
                  <a:cubicBezTo>
                    <a:pt x="581" y="124"/>
                    <a:pt x="581" y="124"/>
                    <a:pt x="581" y="125"/>
                  </a:cubicBezTo>
                  <a:cubicBezTo>
                    <a:pt x="582" y="126"/>
                    <a:pt x="582" y="127"/>
                    <a:pt x="582" y="127"/>
                  </a:cubicBezTo>
                  <a:cubicBezTo>
                    <a:pt x="583" y="128"/>
                    <a:pt x="583" y="128"/>
                    <a:pt x="583" y="129"/>
                  </a:cubicBezTo>
                  <a:cubicBezTo>
                    <a:pt x="583" y="130"/>
                    <a:pt x="584" y="131"/>
                    <a:pt x="584" y="132"/>
                  </a:cubicBezTo>
                  <a:cubicBezTo>
                    <a:pt x="584" y="132"/>
                    <a:pt x="584" y="133"/>
                    <a:pt x="584" y="133"/>
                  </a:cubicBezTo>
                  <a:cubicBezTo>
                    <a:pt x="585" y="134"/>
                    <a:pt x="585" y="135"/>
                    <a:pt x="585" y="137"/>
                  </a:cubicBezTo>
                  <a:lnTo>
                    <a:pt x="586" y="138"/>
                  </a:lnTo>
                  <a:cubicBezTo>
                    <a:pt x="586" y="139"/>
                    <a:pt x="586" y="140"/>
                    <a:pt x="587" y="141"/>
                  </a:cubicBezTo>
                  <a:cubicBezTo>
                    <a:pt x="587" y="141"/>
                    <a:pt x="587" y="142"/>
                    <a:pt x="587" y="142"/>
                  </a:cubicBezTo>
                  <a:cubicBezTo>
                    <a:pt x="587" y="144"/>
                    <a:pt x="587" y="145"/>
                    <a:pt x="588" y="147"/>
                  </a:cubicBezTo>
                  <a:cubicBezTo>
                    <a:pt x="588" y="148"/>
                    <a:pt x="588" y="149"/>
                    <a:pt x="588" y="151"/>
                  </a:cubicBezTo>
                  <a:close/>
                  <a:moveTo>
                    <a:pt x="657" y="163"/>
                  </a:moveTo>
                  <a:lnTo>
                    <a:pt x="648" y="108"/>
                  </a:lnTo>
                  <a:lnTo>
                    <a:pt x="616" y="114"/>
                  </a:lnTo>
                  <a:cubicBezTo>
                    <a:pt x="611" y="99"/>
                    <a:pt x="602" y="86"/>
                    <a:pt x="592" y="74"/>
                  </a:cubicBezTo>
                  <a:lnTo>
                    <a:pt x="611" y="48"/>
                  </a:lnTo>
                  <a:lnTo>
                    <a:pt x="565" y="16"/>
                  </a:lnTo>
                  <a:lnTo>
                    <a:pt x="547" y="42"/>
                  </a:lnTo>
                  <a:cubicBezTo>
                    <a:pt x="533" y="36"/>
                    <a:pt x="518" y="32"/>
                    <a:pt x="502" y="32"/>
                  </a:cubicBezTo>
                  <a:lnTo>
                    <a:pt x="497" y="0"/>
                  </a:lnTo>
                  <a:lnTo>
                    <a:pt x="442" y="9"/>
                  </a:lnTo>
                  <a:lnTo>
                    <a:pt x="447" y="41"/>
                  </a:lnTo>
                  <a:cubicBezTo>
                    <a:pt x="432" y="47"/>
                    <a:pt x="419" y="55"/>
                    <a:pt x="408" y="65"/>
                  </a:cubicBezTo>
                  <a:lnTo>
                    <a:pt x="382" y="47"/>
                  </a:lnTo>
                  <a:lnTo>
                    <a:pt x="350" y="92"/>
                  </a:lnTo>
                  <a:lnTo>
                    <a:pt x="376" y="110"/>
                  </a:lnTo>
                  <a:cubicBezTo>
                    <a:pt x="370" y="124"/>
                    <a:pt x="366" y="140"/>
                    <a:pt x="365" y="155"/>
                  </a:cubicBezTo>
                  <a:lnTo>
                    <a:pt x="334" y="161"/>
                  </a:lnTo>
                  <a:lnTo>
                    <a:pt x="343" y="215"/>
                  </a:lnTo>
                  <a:lnTo>
                    <a:pt x="374" y="210"/>
                  </a:lnTo>
                  <a:cubicBezTo>
                    <a:pt x="380" y="225"/>
                    <a:pt x="388" y="238"/>
                    <a:pt x="399" y="249"/>
                  </a:cubicBezTo>
                  <a:lnTo>
                    <a:pt x="380" y="275"/>
                  </a:lnTo>
                  <a:lnTo>
                    <a:pt x="425" y="308"/>
                  </a:lnTo>
                  <a:lnTo>
                    <a:pt x="444" y="282"/>
                  </a:lnTo>
                  <a:cubicBezTo>
                    <a:pt x="458" y="288"/>
                    <a:pt x="473" y="291"/>
                    <a:pt x="489" y="292"/>
                  </a:cubicBezTo>
                  <a:lnTo>
                    <a:pt x="494" y="324"/>
                  </a:lnTo>
                  <a:lnTo>
                    <a:pt x="549" y="315"/>
                  </a:lnTo>
                  <a:lnTo>
                    <a:pt x="544" y="283"/>
                  </a:lnTo>
                  <a:cubicBezTo>
                    <a:pt x="558" y="277"/>
                    <a:pt x="571" y="269"/>
                    <a:pt x="583" y="258"/>
                  </a:cubicBezTo>
                  <a:lnTo>
                    <a:pt x="609" y="277"/>
                  </a:lnTo>
                  <a:lnTo>
                    <a:pt x="641" y="232"/>
                  </a:lnTo>
                  <a:lnTo>
                    <a:pt x="615" y="213"/>
                  </a:lnTo>
                  <a:cubicBezTo>
                    <a:pt x="621" y="199"/>
                    <a:pt x="625" y="184"/>
                    <a:pt x="625" y="168"/>
                  </a:cubicBezTo>
                  <a:lnTo>
                    <a:pt x="657" y="163"/>
                  </a:lnTo>
                  <a:close/>
                  <a:moveTo>
                    <a:pt x="453" y="544"/>
                  </a:moveTo>
                  <a:cubicBezTo>
                    <a:pt x="453" y="545"/>
                    <a:pt x="453" y="546"/>
                    <a:pt x="453" y="547"/>
                  </a:cubicBezTo>
                  <a:cubicBezTo>
                    <a:pt x="452" y="548"/>
                    <a:pt x="452" y="550"/>
                    <a:pt x="452" y="552"/>
                  </a:cubicBezTo>
                  <a:cubicBezTo>
                    <a:pt x="452" y="553"/>
                    <a:pt x="451" y="554"/>
                    <a:pt x="451" y="554"/>
                  </a:cubicBezTo>
                  <a:cubicBezTo>
                    <a:pt x="451" y="557"/>
                    <a:pt x="450" y="559"/>
                    <a:pt x="450" y="562"/>
                  </a:cubicBezTo>
                  <a:cubicBezTo>
                    <a:pt x="450" y="562"/>
                    <a:pt x="450" y="562"/>
                    <a:pt x="449" y="562"/>
                  </a:cubicBezTo>
                  <a:cubicBezTo>
                    <a:pt x="449" y="565"/>
                    <a:pt x="448" y="567"/>
                    <a:pt x="448" y="569"/>
                  </a:cubicBezTo>
                  <a:cubicBezTo>
                    <a:pt x="447" y="570"/>
                    <a:pt x="447" y="570"/>
                    <a:pt x="447" y="571"/>
                  </a:cubicBezTo>
                  <a:cubicBezTo>
                    <a:pt x="447" y="573"/>
                    <a:pt x="446" y="575"/>
                    <a:pt x="445" y="576"/>
                  </a:cubicBezTo>
                  <a:cubicBezTo>
                    <a:pt x="445" y="577"/>
                    <a:pt x="445" y="578"/>
                    <a:pt x="445" y="579"/>
                  </a:cubicBezTo>
                  <a:cubicBezTo>
                    <a:pt x="440" y="591"/>
                    <a:pt x="435" y="602"/>
                    <a:pt x="428" y="612"/>
                  </a:cubicBezTo>
                  <a:cubicBezTo>
                    <a:pt x="427" y="614"/>
                    <a:pt x="426" y="616"/>
                    <a:pt x="425" y="617"/>
                  </a:cubicBezTo>
                  <a:cubicBezTo>
                    <a:pt x="424" y="617"/>
                    <a:pt x="424" y="618"/>
                    <a:pt x="424" y="618"/>
                  </a:cubicBezTo>
                  <a:cubicBezTo>
                    <a:pt x="423" y="620"/>
                    <a:pt x="422" y="621"/>
                    <a:pt x="421" y="623"/>
                  </a:cubicBezTo>
                  <a:cubicBezTo>
                    <a:pt x="421" y="623"/>
                    <a:pt x="420" y="623"/>
                    <a:pt x="420" y="623"/>
                  </a:cubicBezTo>
                  <a:cubicBezTo>
                    <a:pt x="417" y="628"/>
                    <a:pt x="413" y="632"/>
                    <a:pt x="409" y="637"/>
                  </a:cubicBezTo>
                  <a:cubicBezTo>
                    <a:pt x="409" y="637"/>
                    <a:pt x="409" y="637"/>
                    <a:pt x="408" y="637"/>
                  </a:cubicBezTo>
                  <a:cubicBezTo>
                    <a:pt x="407" y="639"/>
                    <a:pt x="406" y="640"/>
                    <a:pt x="404" y="641"/>
                  </a:cubicBezTo>
                  <a:cubicBezTo>
                    <a:pt x="404" y="641"/>
                    <a:pt x="404" y="642"/>
                    <a:pt x="404" y="642"/>
                  </a:cubicBezTo>
                  <a:cubicBezTo>
                    <a:pt x="398" y="648"/>
                    <a:pt x="392" y="653"/>
                    <a:pt x="386" y="657"/>
                  </a:cubicBezTo>
                  <a:cubicBezTo>
                    <a:pt x="385" y="657"/>
                    <a:pt x="385" y="658"/>
                    <a:pt x="385" y="658"/>
                  </a:cubicBezTo>
                  <a:cubicBezTo>
                    <a:pt x="383" y="659"/>
                    <a:pt x="382" y="660"/>
                    <a:pt x="380" y="661"/>
                  </a:cubicBezTo>
                  <a:cubicBezTo>
                    <a:pt x="380" y="661"/>
                    <a:pt x="379" y="661"/>
                    <a:pt x="379" y="662"/>
                  </a:cubicBezTo>
                  <a:cubicBezTo>
                    <a:pt x="374" y="665"/>
                    <a:pt x="369" y="668"/>
                    <a:pt x="364" y="670"/>
                  </a:cubicBezTo>
                  <a:cubicBezTo>
                    <a:pt x="364" y="671"/>
                    <a:pt x="364" y="671"/>
                    <a:pt x="363" y="671"/>
                  </a:cubicBezTo>
                  <a:cubicBezTo>
                    <a:pt x="362" y="672"/>
                    <a:pt x="360" y="672"/>
                    <a:pt x="358" y="673"/>
                  </a:cubicBezTo>
                  <a:cubicBezTo>
                    <a:pt x="358" y="673"/>
                    <a:pt x="358" y="674"/>
                    <a:pt x="357" y="674"/>
                  </a:cubicBezTo>
                  <a:cubicBezTo>
                    <a:pt x="356" y="675"/>
                    <a:pt x="354" y="675"/>
                    <a:pt x="352" y="676"/>
                  </a:cubicBezTo>
                  <a:cubicBezTo>
                    <a:pt x="343" y="680"/>
                    <a:pt x="333" y="683"/>
                    <a:pt x="323" y="685"/>
                  </a:cubicBezTo>
                  <a:cubicBezTo>
                    <a:pt x="321" y="686"/>
                    <a:pt x="318" y="686"/>
                    <a:pt x="316" y="687"/>
                  </a:cubicBezTo>
                  <a:cubicBezTo>
                    <a:pt x="315" y="687"/>
                    <a:pt x="314" y="687"/>
                    <a:pt x="313" y="687"/>
                  </a:cubicBezTo>
                  <a:cubicBezTo>
                    <a:pt x="312" y="687"/>
                    <a:pt x="310" y="688"/>
                    <a:pt x="308" y="688"/>
                  </a:cubicBezTo>
                  <a:cubicBezTo>
                    <a:pt x="307" y="688"/>
                    <a:pt x="307" y="688"/>
                    <a:pt x="306" y="688"/>
                  </a:cubicBezTo>
                  <a:cubicBezTo>
                    <a:pt x="304" y="688"/>
                    <a:pt x="301" y="689"/>
                    <a:pt x="299" y="689"/>
                  </a:cubicBezTo>
                  <a:cubicBezTo>
                    <a:pt x="299" y="689"/>
                    <a:pt x="299" y="689"/>
                    <a:pt x="298" y="689"/>
                  </a:cubicBezTo>
                  <a:cubicBezTo>
                    <a:pt x="296" y="689"/>
                    <a:pt x="293" y="689"/>
                    <a:pt x="291" y="689"/>
                  </a:cubicBezTo>
                  <a:cubicBezTo>
                    <a:pt x="290" y="689"/>
                    <a:pt x="289" y="689"/>
                    <a:pt x="289" y="689"/>
                  </a:cubicBezTo>
                  <a:cubicBezTo>
                    <a:pt x="287" y="689"/>
                    <a:pt x="285" y="689"/>
                    <a:pt x="283" y="689"/>
                  </a:cubicBezTo>
                  <a:cubicBezTo>
                    <a:pt x="282" y="689"/>
                    <a:pt x="281" y="689"/>
                    <a:pt x="281" y="689"/>
                  </a:cubicBezTo>
                  <a:cubicBezTo>
                    <a:pt x="278" y="689"/>
                    <a:pt x="276" y="689"/>
                    <a:pt x="273" y="689"/>
                  </a:cubicBezTo>
                  <a:cubicBezTo>
                    <a:pt x="270" y="688"/>
                    <a:pt x="268" y="688"/>
                    <a:pt x="265" y="688"/>
                  </a:cubicBezTo>
                  <a:cubicBezTo>
                    <a:pt x="265" y="688"/>
                    <a:pt x="264" y="687"/>
                    <a:pt x="263" y="687"/>
                  </a:cubicBezTo>
                  <a:cubicBezTo>
                    <a:pt x="261" y="687"/>
                    <a:pt x="259" y="687"/>
                    <a:pt x="257" y="686"/>
                  </a:cubicBezTo>
                  <a:cubicBezTo>
                    <a:pt x="257" y="686"/>
                    <a:pt x="256" y="686"/>
                    <a:pt x="255" y="686"/>
                  </a:cubicBezTo>
                  <a:cubicBezTo>
                    <a:pt x="253" y="686"/>
                    <a:pt x="250" y="685"/>
                    <a:pt x="248" y="684"/>
                  </a:cubicBezTo>
                  <a:cubicBezTo>
                    <a:pt x="248" y="684"/>
                    <a:pt x="247" y="684"/>
                    <a:pt x="247" y="684"/>
                  </a:cubicBezTo>
                  <a:cubicBezTo>
                    <a:pt x="245" y="684"/>
                    <a:pt x="243" y="683"/>
                    <a:pt x="241" y="683"/>
                  </a:cubicBezTo>
                  <a:cubicBezTo>
                    <a:pt x="240" y="682"/>
                    <a:pt x="239" y="682"/>
                    <a:pt x="238" y="682"/>
                  </a:cubicBezTo>
                  <a:cubicBezTo>
                    <a:pt x="237" y="681"/>
                    <a:pt x="235" y="681"/>
                    <a:pt x="233" y="680"/>
                  </a:cubicBezTo>
                  <a:cubicBezTo>
                    <a:pt x="233" y="680"/>
                    <a:pt x="232" y="680"/>
                    <a:pt x="231" y="679"/>
                  </a:cubicBezTo>
                  <a:cubicBezTo>
                    <a:pt x="229" y="679"/>
                    <a:pt x="226" y="678"/>
                    <a:pt x="224" y="677"/>
                  </a:cubicBezTo>
                  <a:cubicBezTo>
                    <a:pt x="215" y="673"/>
                    <a:pt x="206" y="668"/>
                    <a:pt x="197" y="663"/>
                  </a:cubicBezTo>
                  <a:cubicBezTo>
                    <a:pt x="196" y="662"/>
                    <a:pt x="194" y="661"/>
                    <a:pt x="192" y="660"/>
                  </a:cubicBezTo>
                  <a:cubicBezTo>
                    <a:pt x="192" y="659"/>
                    <a:pt x="192" y="659"/>
                    <a:pt x="191" y="659"/>
                  </a:cubicBezTo>
                  <a:cubicBezTo>
                    <a:pt x="190" y="658"/>
                    <a:pt x="188" y="657"/>
                    <a:pt x="187" y="656"/>
                  </a:cubicBezTo>
                  <a:cubicBezTo>
                    <a:pt x="187" y="655"/>
                    <a:pt x="187" y="655"/>
                    <a:pt x="186" y="655"/>
                  </a:cubicBezTo>
                  <a:cubicBezTo>
                    <a:pt x="182" y="652"/>
                    <a:pt x="177" y="648"/>
                    <a:pt x="173" y="644"/>
                  </a:cubicBezTo>
                  <a:cubicBezTo>
                    <a:pt x="173" y="644"/>
                    <a:pt x="172" y="643"/>
                    <a:pt x="172" y="643"/>
                  </a:cubicBezTo>
                  <a:cubicBezTo>
                    <a:pt x="171" y="642"/>
                    <a:pt x="170" y="641"/>
                    <a:pt x="168" y="639"/>
                  </a:cubicBezTo>
                  <a:cubicBezTo>
                    <a:pt x="168" y="639"/>
                    <a:pt x="168" y="639"/>
                    <a:pt x="167" y="638"/>
                  </a:cubicBezTo>
                  <a:cubicBezTo>
                    <a:pt x="162" y="633"/>
                    <a:pt x="157" y="627"/>
                    <a:pt x="152" y="620"/>
                  </a:cubicBezTo>
                  <a:cubicBezTo>
                    <a:pt x="152" y="620"/>
                    <a:pt x="152" y="620"/>
                    <a:pt x="151" y="619"/>
                  </a:cubicBezTo>
                  <a:cubicBezTo>
                    <a:pt x="150" y="618"/>
                    <a:pt x="149" y="616"/>
                    <a:pt x="148" y="615"/>
                  </a:cubicBezTo>
                  <a:cubicBezTo>
                    <a:pt x="148" y="615"/>
                    <a:pt x="148" y="614"/>
                    <a:pt x="148" y="614"/>
                  </a:cubicBezTo>
                  <a:cubicBezTo>
                    <a:pt x="145" y="609"/>
                    <a:pt x="142" y="604"/>
                    <a:pt x="139" y="599"/>
                  </a:cubicBezTo>
                  <a:cubicBezTo>
                    <a:pt x="139" y="599"/>
                    <a:pt x="139" y="598"/>
                    <a:pt x="139" y="598"/>
                  </a:cubicBezTo>
                  <a:cubicBezTo>
                    <a:pt x="138" y="597"/>
                    <a:pt x="137" y="595"/>
                    <a:pt x="136" y="593"/>
                  </a:cubicBezTo>
                  <a:cubicBezTo>
                    <a:pt x="136" y="593"/>
                    <a:pt x="136" y="592"/>
                    <a:pt x="136" y="592"/>
                  </a:cubicBezTo>
                  <a:cubicBezTo>
                    <a:pt x="135" y="590"/>
                    <a:pt x="134" y="589"/>
                    <a:pt x="133" y="587"/>
                  </a:cubicBezTo>
                  <a:cubicBezTo>
                    <a:pt x="129" y="575"/>
                    <a:pt x="125" y="563"/>
                    <a:pt x="123" y="551"/>
                  </a:cubicBezTo>
                  <a:cubicBezTo>
                    <a:pt x="123" y="550"/>
                    <a:pt x="122" y="549"/>
                    <a:pt x="122" y="548"/>
                  </a:cubicBezTo>
                  <a:cubicBezTo>
                    <a:pt x="122" y="547"/>
                    <a:pt x="122" y="545"/>
                    <a:pt x="122" y="543"/>
                  </a:cubicBezTo>
                  <a:cubicBezTo>
                    <a:pt x="122" y="542"/>
                    <a:pt x="121" y="541"/>
                    <a:pt x="121" y="541"/>
                  </a:cubicBezTo>
                  <a:cubicBezTo>
                    <a:pt x="121" y="538"/>
                    <a:pt x="121" y="536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cubicBezTo>
                    <a:pt x="120" y="531"/>
                    <a:pt x="120" y="528"/>
                    <a:pt x="120" y="526"/>
                  </a:cubicBezTo>
                  <a:cubicBezTo>
                    <a:pt x="120" y="525"/>
                    <a:pt x="120" y="524"/>
                    <a:pt x="120" y="523"/>
                  </a:cubicBezTo>
                  <a:cubicBezTo>
                    <a:pt x="120" y="522"/>
                    <a:pt x="120" y="520"/>
                    <a:pt x="120" y="518"/>
                  </a:cubicBezTo>
                  <a:cubicBezTo>
                    <a:pt x="120" y="517"/>
                    <a:pt x="120" y="516"/>
                    <a:pt x="120" y="515"/>
                  </a:cubicBezTo>
                  <a:cubicBezTo>
                    <a:pt x="121" y="513"/>
                    <a:pt x="121" y="510"/>
                    <a:pt x="121" y="508"/>
                  </a:cubicBezTo>
                  <a:cubicBezTo>
                    <a:pt x="121" y="505"/>
                    <a:pt x="121" y="503"/>
                    <a:pt x="122" y="500"/>
                  </a:cubicBezTo>
                  <a:cubicBezTo>
                    <a:pt x="122" y="499"/>
                    <a:pt x="122" y="499"/>
                    <a:pt x="122" y="498"/>
                  </a:cubicBezTo>
                  <a:cubicBezTo>
                    <a:pt x="122" y="496"/>
                    <a:pt x="123" y="494"/>
                    <a:pt x="123" y="492"/>
                  </a:cubicBezTo>
                  <a:cubicBezTo>
                    <a:pt x="123" y="492"/>
                    <a:pt x="123" y="491"/>
                    <a:pt x="123" y="490"/>
                  </a:cubicBezTo>
                  <a:cubicBezTo>
                    <a:pt x="124" y="488"/>
                    <a:pt x="124" y="485"/>
                    <a:pt x="125" y="483"/>
                  </a:cubicBezTo>
                  <a:cubicBezTo>
                    <a:pt x="125" y="482"/>
                    <a:pt x="125" y="482"/>
                    <a:pt x="125" y="482"/>
                  </a:cubicBezTo>
                  <a:cubicBezTo>
                    <a:pt x="126" y="480"/>
                    <a:pt x="126" y="478"/>
                    <a:pt x="127" y="475"/>
                  </a:cubicBezTo>
                  <a:cubicBezTo>
                    <a:pt x="127" y="475"/>
                    <a:pt x="127" y="474"/>
                    <a:pt x="128" y="473"/>
                  </a:cubicBezTo>
                  <a:cubicBezTo>
                    <a:pt x="128" y="471"/>
                    <a:pt x="129" y="470"/>
                    <a:pt x="129" y="468"/>
                  </a:cubicBezTo>
                  <a:cubicBezTo>
                    <a:pt x="130" y="467"/>
                    <a:pt x="130" y="467"/>
                    <a:pt x="130" y="466"/>
                  </a:cubicBezTo>
                  <a:cubicBezTo>
                    <a:pt x="131" y="464"/>
                    <a:pt x="132" y="461"/>
                    <a:pt x="133" y="459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6" y="450"/>
                    <a:pt x="141" y="440"/>
                    <a:pt x="147" y="432"/>
                  </a:cubicBezTo>
                  <a:cubicBezTo>
                    <a:pt x="148" y="430"/>
                    <a:pt x="149" y="429"/>
                    <a:pt x="150" y="427"/>
                  </a:cubicBezTo>
                  <a:cubicBezTo>
                    <a:pt x="150" y="427"/>
                    <a:pt x="150" y="426"/>
                    <a:pt x="151" y="426"/>
                  </a:cubicBezTo>
                  <a:cubicBezTo>
                    <a:pt x="152" y="425"/>
                    <a:pt x="153" y="423"/>
                    <a:pt x="154" y="422"/>
                  </a:cubicBezTo>
                  <a:cubicBezTo>
                    <a:pt x="154" y="422"/>
                    <a:pt x="154" y="421"/>
                    <a:pt x="154" y="421"/>
                  </a:cubicBezTo>
                  <a:cubicBezTo>
                    <a:pt x="158" y="416"/>
                    <a:pt x="162" y="412"/>
                    <a:pt x="166" y="408"/>
                  </a:cubicBezTo>
                  <a:cubicBezTo>
                    <a:pt x="166" y="407"/>
                    <a:pt x="166" y="407"/>
                    <a:pt x="166" y="407"/>
                  </a:cubicBezTo>
                  <a:cubicBezTo>
                    <a:pt x="168" y="406"/>
                    <a:pt x="169" y="404"/>
                    <a:pt x="170" y="403"/>
                  </a:cubicBezTo>
                  <a:cubicBezTo>
                    <a:pt x="170" y="403"/>
                    <a:pt x="171" y="403"/>
                    <a:pt x="171" y="402"/>
                  </a:cubicBezTo>
                  <a:cubicBezTo>
                    <a:pt x="177" y="397"/>
                    <a:pt x="183" y="392"/>
                    <a:pt x="189" y="387"/>
                  </a:cubicBezTo>
                  <a:cubicBezTo>
                    <a:pt x="189" y="387"/>
                    <a:pt x="190" y="387"/>
                    <a:pt x="190" y="386"/>
                  </a:cubicBezTo>
                  <a:cubicBezTo>
                    <a:pt x="192" y="385"/>
                    <a:pt x="193" y="384"/>
                    <a:pt x="195" y="383"/>
                  </a:cubicBezTo>
                  <a:cubicBezTo>
                    <a:pt x="195" y="383"/>
                    <a:pt x="195" y="383"/>
                    <a:pt x="195" y="383"/>
                  </a:cubicBezTo>
                  <a:cubicBezTo>
                    <a:pt x="200" y="379"/>
                    <a:pt x="205" y="377"/>
                    <a:pt x="211" y="374"/>
                  </a:cubicBezTo>
                  <a:cubicBezTo>
                    <a:pt x="211" y="374"/>
                    <a:pt x="211" y="374"/>
                    <a:pt x="211" y="373"/>
                  </a:cubicBezTo>
                  <a:cubicBezTo>
                    <a:pt x="213" y="373"/>
                    <a:pt x="215" y="372"/>
                    <a:pt x="216" y="371"/>
                  </a:cubicBezTo>
                  <a:cubicBezTo>
                    <a:pt x="217" y="371"/>
                    <a:pt x="217" y="371"/>
                    <a:pt x="217" y="371"/>
                  </a:cubicBezTo>
                  <a:cubicBezTo>
                    <a:pt x="219" y="370"/>
                    <a:pt x="221" y="369"/>
                    <a:pt x="223" y="368"/>
                  </a:cubicBezTo>
                  <a:cubicBezTo>
                    <a:pt x="232" y="364"/>
                    <a:pt x="242" y="361"/>
                    <a:pt x="252" y="359"/>
                  </a:cubicBezTo>
                  <a:cubicBezTo>
                    <a:pt x="254" y="358"/>
                    <a:pt x="256" y="358"/>
                    <a:pt x="259" y="358"/>
                  </a:cubicBezTo>
                  <a:cubicBezTo>
                    <a:pt x="260" y="357"/>
                    <a:pt x="260" y="357"/>
                    <a:pt x="261" y="357"/>
                  </a:cubicBezTo>
                  <a:cubicBezTo>
                    <a:pt x="263" y="357"/>
                    <a:pt x="265" y="357"/>
                    <a:pt x="266" y="356"/>
                  </a:cubicBezTo>
                  <a:cubicBezTo>
                    <a:pt x="267" y="356"/>
                    <a:pt x="268" y="356"/>
                    <a:pt x="269" y="356"/>
                  </a:cubicBezTo>
                  <a:cubicBezTo>
                    <a:pt x="271" y="356"/>
                    <a:pt x="273" y="356"/>
                    <a:pt x="276" y="356"/>
                  </a:cubicBezTo>
                  <a:cubicBezTo>
                    <a:pt x="276" y="355"/>
                    <a:pt x="276" y="355"/>
                    <a:pt x="276" y="355"/>
                  </a:cubicBezTo>
                  <a:cubicBezTo>
                    <a:pt x="279" y="355"/>
                    <a:pt x="281" y="355"/>
                    <a:pt x="284" y="355"/>
                  </a:cubicBezTo>
                  <a:cubicBezTo>
                    <a:pt x="285" y="355"/>
                    <a:pt x="285" y="355"/>
                    <a:pt x="286" y="355"/>
                  </a:cubicBezTo>
                  <a:cubicBezTo>
                    <a:pt x="288" y="355"/>
                    <a:pt x="290" y="355"/>
                    <a:pt x="292" y="355"/>
                  </a:cubicBezTo>
                  <a:cubicBezTo>
                    <a:pt x="292" y="355"/>
                    <a:pt x="293" y="355"/>
                    <a:pt x="294" y="355"/>
                  </a:cubicBezTo>
                  <a:cubicBezTo>
                    <a:pt x="297" y="355"/>
                    <a:pt x="299" y="356"/>
                    <a:pt x="302" y="356"/>
                  </a:cubicBezTo>
                  <a:cubicBezTo>
                    <a:pt x="304" y="356"/>
                    <a:pt x="307" y="356"/>
                    <a:pt x="309" y="357"/>
                  </a:cubicBezTo>
                  <a:cubicBezTo>
                    <a:pt x="310" y="357"/>
                    <a:pt x="311" y="357"/>
                    <a:pt x="312" y="357"/>
                  </a:cubicBezTo>
                  <a:cubicBezTo>
                    <a:pt x="314" y="357"/>
                    <a:pt x="315" y="357"/>
                    <a:pt x="317" y="358"/>
                  </a:cubicBezTo>
                  <a:cubicBezTo>
                    <a:pt x="318" y="358"/>
                    <a:pt x="319" y="358"/>
                    <a:pt x="319" y="358"/>
                  </a:cubicBezTo>
                  <a:cubicBezTo>
                    <a:pt x="322" y="359"/>
                    <a:pt x="324" y="359"/>
                    <a:pt x="327" y="360"/>
                  </a:cubicBezTo>
                  <a:cubicBezTo>
                    <a:pt x="327" y="360"/>
                    <a:pt x="327" y="360"/>
                    <a:pt x="328" y="360"/>
                  </a:cubicBezTo>
                  <a:cubicBezTo>
                    <a:pt x="330" y="361"/>
                    <a:pt x="332" y="361"/>
                    <a:pt x="334" y="362"/>
                  </a:cubicBezTo>
                  <a:cubicBezTo>
                    <a:pt x="335" y="362"/>
                    <a:pt x="336" y="362"/>
                    <a:pt x="336" y="363"/>
                  </a:cubicBezTo>
                  <a:cubicBezTo>
                    <a:pt x="338" y="363"/>
                    <a:pt x="340" y="363"/>
                    <a:pt x="341" y="364"/>
                  </a:cubicBezTo>
                  <a:cubicBezTo>
                    <a:pt x="342" y="364"/>
                    <a:pt x="343" y="365"/>
                    <a:pt x="344" y="365"/>
                  </a:cubicBezTo>
                  <a:cubicBezTo>
                    <a:pt x="346" y="366"/>
                    <a:pt x="348" y="367"/>
                    <a:pt x="350" y="367"/>
                  </a:cubicBezTo>
                  <a:cubicBezTo>
                    <a:pt x="360" y="371"/>
                    <a:pt x="369" y="376"/>
                    <a:pt x="378" y="382"/>
                  </a:cubicBezTo>
                  <a:cubicBezTo>
                    <a:pt x="379" y="383"/>
                    <a:pt x="381" y="384"/>
                    <a:pt x="382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5" y="387"/>
                    <a:pt x="386" y="388"/>
                    <a:pt x="388" y="38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393" y="393"/>
                    <a:pt x="398" y="397"/>
                    <a:pt x="402" y="40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4" y="402"/>
                    <a:pt x="405" y="404"/>
                    <a:pt x="406" y="405"/>
                  </a:cubicBezTo>
                  <a:cubicBezTo>
                    <a:pt x="407" y="405"/>
                    <a:pt x="407" y="406"/>
                    <a:pt x="407" y="406"/>
                  </a:cubicBezTo>
                  <a:cubicBezTo>
                    <a:pt x="413" y="412"/>
                    <a:pt x="418" y="418"/>
                    <a:pt x="422" y="424"/>
                  </a:cubicBezTo>
                  <a:cubicBezTo>
                    <a:pt x="423" y="424"/>
                    <a:pt x="423" y="425"/>
                    <a:pt x="423" y="425"/>
                  </a:cubicBezTo>
                  <a:cubicBezTo>
                    <a:pt x="424" y="426"/>
                    <a:pt x="425" y="428"/>
                    <a:pt x="426" y="429"/>
                  </a:cubicBezTo>
                  <a:cubicBezTo>
                    <a:pt x="426" y="430"/>
                    <a:pt x="427" y="430"/>
                    <a:pt x="427" y="430"/>
                  </a:cubicBezTo>
                  <a:cubicBezTo>
                    <a:pt x="430" y="435"/>
                    <a:pt x="433" y="440"/>
                    <a:pt x="436" y="445"/>
                  </a:cubicBezTo>
                  <a:cubicBezTo>
                    <a:pt x="436" y="446"/>
                    <a:pt x="436" y="446"/>
                    <a:pt x="436" y="446"/>
                  </a:cubicBezTo>
                  <a:cubicBezTo>
                    <a:pt x="437" y="448"/>
                    <a:pt x="438" y="449"/>
                    <a:pt x="438" y="451"/>
                  </a:cubicBezTo>
                  <a:cubicBezTo>
                    <a:pt x="439" y="451"/>
                    <a:pt x="439" y="452"/>
                    <a:pt x="439" y="452"/>
                  </a:cubicBezTo>
                  <a:cubicBezTo>
                    <a:pt x="440" y="454"/>
                    <a:pt x="441" y="456"/>
                    <a:pt x="441" y="457"/>
                  </a:cubicBezTo>
                  <a:cubicBezTo>
                    <a:pt x="445" y="467"/>
                    <a:pt x="448" y="476"/>
                    <a:pt x="451" y="487"/>
                  </a:cubicBezTo>
                  <a:cubicBezTo>
                    <a:pt x="451" y="489"/>
                    <a:pt x="452" y="491"/>
                    <a:pt x="452" y="494"/>
                  </a:cubicBezTo>
                  <a:cubicBezTo>
                    <a:pt x="452" y="494"/>
                    <a:pt x="452" y="495"/>
                    <a:pt x="452" y="496"/>
                  </a:cubicBezTo>
                  <a:cubicBezTo>
                    <a:pt x="453" y="498"/>
                    <a:pt x="453" y="499"/>
                    <a:pt x="453" y="501"/>
                  </a:cubicBezTo>
                  <a:cubicBezTo>
                    <a:pt x="453" y="502"/>
                    <a:pt x="453" y="503"/>
                    <a:pt x="453" y="504"/>
                  </a:cubicBezTo>
                  <a:cubicBezTo>
                    <a:pt x="454" y="506"/>
                    <a:pt x="454" y="508"/>
                    <a:pt x="454" y="510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54" y="514"/>
                    <a:pt x="454" y="516"/>
                    <a:pt x="454" y="519"/>
                  </a:cubicBezTo>
                  <a:lnTo>
                    <a:pt x="454" y="521"/>
                  </a:lnTo>
                  <a:cubicBezTo>
                    <a:pt x="454" y="523"/>
                    <a:pt x="454" y="525"/>
                    <a:pt x="454" y="527"/>
                  </a:cubicBezTo>
                  <a:cubicBezTo>
                    <a:pt x="454" y="527"/>
                    <a:pt x="454" y="528"/>
                    <a:pt x="454" y="529"/>
                  </a:cubicBezTo>
                  <a:cubicBezTo>
                    <a:pt x="454" y="531"/>
                    <a:pt x="454" y="534"/>
                    <a:pt x="454" y="537"/>
                  </a:cubicBezTo>
                  <a:cubicBezTo>
                    <a:pt x="454" y="539"/>
                    <a:pt x="453" y="542"/>
                    <a:pt x="453" y="544"/>
                  </a:cubicBezTo>
                  <a:close/>
                  <a:moveTo>
                    <a:pt x="566" y="596"/>
                  </a:moveTo>
                  <a:lnTo>
                    <a:pt x="575" y="497"/>
                  </a:lnTo>
                  <a:lnTo>
                    <a:pt x="518" y="492"/>
                  </a:lnTo>
                  <a:cubicBezTo>
                    <a:pt x="514" y="464"/>
                    <a:pt x="506" y="438"/>
                    <a:pt x="493" y="414"/>
                  </a:cubicBezTo>
                  <a:lnTo>
                    <a:pt x="537" y="377"/>
                  </a:lnTo>
                  <a:lnTo>
                    <a:pt x="473" y="301"/>
                  </a:lnTo>
                  <a:lnTo>
                    <a:pt x="429" y="338"/>
                  </a:lnTo>
                  <a:cubicBezTo>
                    <a:pt x="408" y="321"/>
                    <a:pt x="383" y="308"/>
                    <a:pt x="356" y="300"/>
                  </a:cubicBezTo>
                  <a:lnTo>
                    <a:pt x="361" y="243"/>
                  </a:lnTo>
                  <a:lnTo>
                    <a:pt x="262" y="235"/>
                  </a:lnTo>
                  <a:lnTo>
                    <a:pt x="258" y="291"/>
                  </a:lnTo>
                  <a:cubicBezTo>
                    <a:pt x="230" y="295"/>
                    <a:pt x="203" y="304"/>
                    <a:pt x="179" y="316"/>
                  </a:cubicBezTo>
                  <a:lnTo>
                    <a:pt x="142" y="273"/>
                  </a:lnTo>
                  <a:lnTo>
                    <a:pt x="66" y="336"/>
                  </a:lnTo>
                  <a:lnTo>
                    <a:pt x="103" y="380"/>
                  </a:lnTo>
                  <a:cubicBezTo>
                    <a:pt x="87" y="402"/>
                    <a:pt x="73" y="426"/>
                    <a:pt x="65" y="453"/>
                  </a:cubicBezTo>
                  <a:lnTo>
                    <a:pt x="8" y="448"/>
                  </a:lnTo>
                  <a:lnTo>
                    <a:pt x="0" y="547"/>
                  </a:lnTo>
                  <a:lnTo>
                    <a:pt x="57" y="552"/>
                  </a:lnTo>
                  <a:cubicBezTo>
                    <a:pt x="60" y="580"/>
                    <a:pt x="69" y="606"/>
                    <a:pt x="82" y="631"/>
                  </a:cubicBezTo>
                  <a:lnTo>
                    <a:pt x="38" y="667"/>
                  </a:lnTo>
                  <a:lnTo>
                    <a:pt x="102" y="743"/>
                  </a:lnTo>
                  <a:lnTo>
                    <a:pt x="145" y="706"/>
                  </a:lnTo>
                  <a:cubicBezTo>
                    <a:pt x="167" y="723"/>
                    <a:pt x="192" y="736"/>
                    <a:pt x="219" y="744"/>
                  </a:cubicBezTo>
                  <a:lnTo>
                    <a:pt x="214" y="801"/>
                  </a:lnTo>
                  <a:lnTo>
                    <a:pt x="312" y="810"/>
                  </a:lnTo>
                  <a:lnTo>
                    <a:pt x="317" y="753"/>
                  </a:lnTo>
                  <a:cubicBezTo>
                    <a:pt x="345" y="749"/>
                    <a:pt x="372" y="741"/>
                    <a:pt x="396" y="728"/>
                  </a:cubicBezTo>
                  <a:lnTo>
                    <a:pt x="432" y="772"/>
                  </a:lnTo>
                  <a:lnTo>
                    <a:pt x="508" y="708"/>
                  </a:lnTo>
                  <a:lnTo>
                    <a:pt x="471" y="664"/>
                  </a:lnTo>
                  <a:cubicBezTo>
                    <a:pt x="488" y="643"/>
                    <a:pt x="501" y="618"/>
                    <a:pt x="509" y="591"/>
                  </a:cubicBezTo>
                  <a:lnTo>
                    <a:pt x="566" y="596"/>
                  </a:lnTo>
                  <a:close/>
                  <a:moveTo>
                    <a:pt x="863" y="462"/>
                  </a:moveTo>
                  <a:cubicBezTo>
                    <a:pt x="863" y="462"/>
                    <a:pt x="862" y="463"/>
                    <a:pt x="862" y="463"/>
                  </a:cubicBezTo>
                  <a:cubicBezTo>
                    <a:pt x="862" y="465"/>
                    <a:pt x="862" y="466"/>
                    <a:pt x="862" y="467"/>
                  </a:cubicBezTo>
                  <a:cubicBezTo>
                    <a:pt x="862" y="468"/>
                    <a:pt x="862" y="468"/>
                    <a:pt x="861" y="469"/>
                  </a:cubicBezTo>
                  <a:cubicBezTo>
                    <a:pt x="861" y="470"/>
                    <a:pt x="861" y="472"/>
                    <a:pt x="860" y="474"/>
                  </a:cubicBezTo>
                  <a:cubicBezTo>
                    <a:pt x="860" y="474"/>
                    <a:pt x="860" y="474"/>
                    <a:pt x="860" y="474"/>
                  </a:cubicBezTo>
                  <a:cubicBezTo>
                    <a:pt x="860" y="476"/>
                    <a:pt x="859" y="477"/>
                    <a:pt x="859" y="479"/>
                  </a:cubicBezTo>
                  <a:cubicBezTo>
                    <a:pt x="859" y="479"/>
                    <a:pt x="859" y="480"/>
                    <a:pt x="858" y="481"/>
                  </a:cubicBezTo>
                  <a:cubicBezTo>
                    <a:pt x="858" y="482"/>
                    <a:pt x="858" y="483"/>
                    <a:pt x="857" y="484"/>
                  </a:cubicBezTo>
                  <a:cubicBezTo>
                    <a:pt x="857" y="485"/>
                    <a:pt x="857" y="485"/>
                    <a:pt x="857" y="486"/>
                  </a:cubicBezTo>
                  <a:cubicBezTo>
                    <a:pt x="854" y="494"/>
                    <a:pt x="850" y="502"/>
                    <a:pt x="845" y="510"/>
                  </a:cubicBezTo>
                  <a:cubicBezTo>
                    <a:pt x="844" y="511"/>
                    <a:pt x="844" y="512"/>
                    <a:pt x="843" y="513"/>
                  </a:cubicBezTo>
                  <a:cubicBezTo>
                    <a:pt x="843" y="513"/>
                    <a:pt x="842" y="513"/>
                    <a:pt x="842" y="513"/>
                  </a:cubicBezTo>
                  <a:cubicBezTo>
                    <a:pt x="842" y="515"/>
                    <a:pt x="841" y="516"/>
                    <a:pt x="840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37" y="520"/>
                    <a:pt x="835" y="524"/>
                    <a:pt x="832" y="527"/>
                  </a:cubicBezTo>
                  <a:cubicBezTo>
                    <a:pt x="832" y="527"/>
                    <a:pt x="831" y="527"/>
                    <a:pt x="831" y="527"/>
                  </a:cubicBezTo>
                  <a:cubicBezTo>
                    <a:pt x="830" y="528"/>
                    <a:pt x="829" y="529"/>
                    <a:pt x="829" y="530"/>
                  </a:cubicBezTo>
                  <a:cubicBezTo>
                    <a:pt x="828" y="530"/>
                    <a:pt x="828" y="530"/>
                    <a:pt x="828" y="530"/>
                  </a:cubicBezTo>
                  <a:cubicBezTo>
                    <a:pt x="824" y="534"/>
                    <a:pt x="820" y="538"/>
                    <a:pt x="815" y="541"/>
                  </a:cubicBezTo>
                  <a:cubicBezTo>
                    <a:pt x="815" y="541"/>
                    <a:pt x="815" y="541"/>
                    <a:pt x="815" y="541"/>
                  </a:cubicBezTo>
                  <a:cubicBezTo>
                    <a:pt x="814" y="542"/>
                    <a:pt x="812" y="543"/>
                    <a:pt x="811" y="544"/>
                  </a:cubicBezTo>
                  <a:cubicBezTo>
                    <a:pt x="811" y="544"/>
                    <a:pt x="811" y="544"/>
                    <a:pt x="811" y="544"/>
                  </a:cubicBezTo>
                  <a:cubicBezTo>
                    <a:pt x="807" y="546"/>
                    <a:pt x="804" y="548"/>
                    <a:pt x="800" y="550"/>
                  </a:cubicBezTo>
                  <a:cubicBezTo>
                    <a:pt x="800" y="550"/>
                    <a:pt x="800" y="550"/>
                    <a:pt x="800" y="551"/>
                  </a:cubicBezTo>
                  <a:cubicBezTo>
                    <a:pt x="799" y="551"/>
                    <a:pt x="797" y="552"/>
                    <a:pt x="796" y="552"/>
                  </a:cubicBezTo>
                  <a:cubicBezTo>
                    <a:pt x="796" y="552"/>
                    <a:pt x="796" y="552"/>
                    <a:pt x="795" y="553"/>
                  </a:cubicBezTo>
                  <a:cubicBezTo>
                    <a:pt x="794" y="553"/>
                    <a:pt x="793" y="554"/>
                    <a:pt x="792" y="554"/>
                  </a:cubicBezTo>
                  <a:cubicBezTo>
                    <a:pt x="785" y="557"/>
                    <a:pt x="778" y="559"/>
                    <a:pt x="771" y="561"/>
                  </a:cubicBezTo>
                  <a:cubicBezTo>
                    <a:pt x="770" y="561"/>
                    <a:pt x="768" y="561"/>
                    <a:pt x="766" y="562"/>
                  </a:cubicBezTo>
                  <a:cubicBezTo>
                    <a:pt x="766" y="562"/>
                    <a:pt x="765" y="562"/>
                    <a:pt x="765" y="562"/>
                  </a:cubicBezTo>
                  <a:cubicBezTo>
                    <a:pt x="763" y="562"/>
                    <a:pt x="762" y="562"/>
                    <a:pt x="761" y="562"/>
                  </a:cubicBezTo>
                  <a:cubicBezTo>
                    <a:pt x="760" y="563"/>
                    <a:pt x="760" y="563"/>
                    <a:pt x="759" y="563"/>
                  </a:cubicBezTo>
                  <a:cubicBezTo>
                    <a:pt x="758" y="563"/>
                    <a:pt x="756" y="563"/>
                    <a:pt x="755" y="563"/>
                  </a:cubicBezTo>
                  <a:cubicBezTo>
                    <a:pt x="754" y="563"/>
                    <a:pt x="754" y="563"/>
                    <a:pt x="754" y="563"/>
                  </a:cubicBezTo>
                  <a:cubicBezTo>
                    <a:pt x="752" y="563"/>
                    <a:pt x="751" y="563"/>
                    <a:pt x="749" y="563"/>
                  </a:cubicBezTo>
                  <a:cubicBezTo>
                    <a:pt x="748" y="563"/>
                    <a:pt x="748" y="563"/>
                    <a:pt x="747" y="563"/>
                  </a:cubicBezTo>
                  <a:cubicBezTo>
                    <a:pt x="746" y="563"/>
                    <a:pt x="745" y="563"/>
                    <a:pt x="743" y="563"/>
                  </a:cubicBezTo>
                  <a:cubicBezTo>
                    <a:pt x="743" y="563"/>
                    <a:pt x="742" y="563"/>
                    <a:pt x="742" y="563"/>
                  </a:cubicBezTo>
                  <a:cubicBezTo>
                    <a:pt x="740" y="563"/>
                    <a:pt x="738" y="563"/>
                    <a:pt x="736" y="563"/>
                  </a:cubicBezTo>
                  <a:cubicBezTo>
                    <a:pt x="734" y="563"/>
                    <a:pt x="733" y="563"/>
                    <a:pt x="731" y="562"/>
                  </a:cubicBezTo>
                  <a:cubicBezTo>
                    <a:pt x="730" y="562"/>
                    <a:pt x="730" y="562"/>
                    <a:pt x="729" y="562"/>
                  </a:cubicBezTo>
                  <a:cubicBezTo>
                    <a:pt x="728" y="562"/>
                    <a:pt x="727" y="562"/>
                    <a:pt x="725" y="562"/>
                  </a:cubicBezTo>
                  <a:cubicBezTo>
                    <a:pt x="725" y="561"/>
                    <a:pt x="724" y="561"/>
                    <a:pt x="724" y="561"/>
                  </a:cubicBezTo>
                  <a:cubicBezTo>
                    <a:pt x="722" y="561"/>
                    <a:pt x="720" y="561"/>
                    <a:pt x="719" y="560"/>
                  </a:cubicBezTo>
                  <a:cubicBezTo>
                    <a:pt x="718" y="560"/>
                    <a:pt x="718" y="560"/>
                    <a:pt x="718" y="560"/>
                  </a:cubicBezTo>
                  <a:cubicBezTo>
                    <a:pt x="717" y="560"/>
                    <a:pt x="715" y="559"/>
                    <a:pt x="714" y="559"/>
                  </a:cubicBezTo>
                  <a:cubicBezTo>
                    <a:pt x="713" y="559"/>
                    <a:pt x="712" y="558"/>
                    <a:pt x="712" y="558"/>
                  </a:cubicBezTo>
                  <a:cubicBezTo>
                    <a:pt x="711" y="558"/>
                    <a:pt x="710" y="558"/>
                    <a:pt x="708" y="557"/>
                  </a:cubicBezTo>
                  <a:cubicBezTo>
                    <a:pt x="708" y="557"/>
                    <a:pt x="707" y="557"/>
                    <a:pt x="707" y="557"/>
                  </a:cubicBezTo>
                  <a:cubicBezTo>
                    <a:pt x="705" y="556"/>
                    <a:pt x="704" y="555"/>
                    <a:pt x="702" y="555"/>
                  </a:cubicBezTo>
                  <a:cubicBezTo>
                    <a:pt x="695" y="552"/>
                    <a:pt x="689" y="549"/>
                    <a:pt x="683" y="545"/>
                  </a:cubicBezTo>
                  <a:cubicBezTo>
                    <a:pt x="682" y="544"/>
                    <a:pt x="681" y="543"/>
                    <a:pt x="680" y="543"/>
                  </a:cubicBezTo>
                  <a:cubicBezTo>
                    <a:pt x="679" y="542"/>
                    <a:pt x="679" y="542"/>
                    <a:pt x="679" y="542"/>
                  </a:cubicBezTo>
                  <a:cubicBezTo>
                    <a:pt x="678" y="541"/>
                    <a:pt x="677" y="541"/>
                    <a:pt x="676" y="540"/>
                  </a:cubicBezTo>
                  <a:cubicBezTo>
                    <a:pt x="676" y="540"/>
                    <a:pt x="676" y="540"/>
                    <a:pt x="675" y="539"/>
                  </a:cubicBezTo>
                  <a:cubicBezTo>
                    <a:pt x="672" y="537"/>
                    <a:pt x="669" y="534"/>
                    <a:pt x="666" y="531"/>
                  </a:cubicBezTo>
                  <a:cubicBezTo>
                    <a:pt x="666" y="531"/>
                    <a:pt x="666" y="531"/>
                    <a:pt x="665" y="531"/>
                  </a:cubicBezTo>
                  <a:cubicBezTo>
                    <a:pt x="665" y="530"/>
                    <a:pt x="664" y="529"/>
                    <a:pt x="663" y="528"/>
                  </a:cubicBezTo>
                  <a:cubicBezTo>
                    <a:pt x="663" y="528"/>
                    <a:pt x="662" y="528"/>
                    <a:pt x="662" y="528"/>
                  </a:cubicBezTo>
                  <a:cubicBezTo>
                    <a:pt x="658" y="524"/>
                    <a:pt x="655" y="520"/>
                    <a:pt x="651" y="515"/>
                  </a:cubicBezTo>
                  <a:cubicBezTo>
                    <a:pt x="651" y="515"/>
                    <a:pt x="651" y="515"/>
                    <a:pt x="651" y="514"/>
                  </a:cubicBezTo>
                  <a:cubicBezTo>
                    <a:pt x="650" y="513"/>
                    <a:pt x="649" y="512"/>
                    <a:pt x="649" y="511"/>
                  </a:cubicBezTo>
                  <a:cubicBezTo>
                    <a:pt x="649" y="511"/>
                    <a:pt x="649" y="511"/>
                    <a:pt x="648" y="511"/>
                  </a:cubicBezTo>
                  <a:cubicBezTo>
                    <a:pt x="646" y="507"/>
                    <a:pt x="644" y="504"/>
                    <a:pt x="642" y="500"/>
                  </a:cubicBezTo>
                  <a:cubicBezTo>
                    <a:pt x="642" y="500"/>
                    <a:pt x="642" y="500"/>
                    <a:pt x="642" y="500"/>
                  </a:cubicBezTo>
                  <a:cubicBezTo>
                    <a:pt x="641" y="498"/>
                    <a:pt x="641" y="497"/>
                    <a:pt x="640" y="496"/>
                  </a:cubicBezTo>
                  <a:cubicBezTo>
                    <a:pt x="640" y="496"/>
                    <a:pt x="640" y="495"/>
                    <a:pt x="640" y="495"/>
                  </a:cubicBezTo>
                  <a:cubicBezTo>
                    <a:pt x="639" y="494"/>
                    <a:pt x="639" y="493"/>
                    <a:pt x="638" y="492"/>
                  </a:cubicBezTo>
                  <a:cubicBezTo>
                    <a:pt x="635" y="484"/>
                    <a:pt x="632" y="475"/>
                    <a:pt x="631" y="466"/>
                  </a:cubicBezTo>
                  <a:cubicBezTo>
                    <a:pt x="631" y="466"/>
                    <a:pt x="631" y="465"/>
                    <a:pt x="630" y="464"/>
                  </a:cubicBezTo>
                  <a:cubicBezTo>
                    <a:pt x="630" y="463"/>
                    <a:pt x="630" y="462"/>
                    <a:pt x="630" y="461"/>
                  </a:cubicBezTo>
                  <a:cubicBezTo>
                    <a:pt x="630" y="460"/>
                    <a:pt x="630" y="460"/>
                    <a:pt x="630" y="459"/>
                  </a:cubicBezTo>
                  <a:cubicBezTo>
                    <a:pt x="630" y="458"/>
                    <a:pt x="629" y="456"/>
                    <a:pt x="629" y="454"/>
                  </a:cubicBezTo>
                  <a:cubicBezTo>
                    <a:pt x="629" y="454"/>
                    <a:pt x="629" y="454"/>
                    <a:pt x="629" y="454"/>
                  </a:cubicBezTo>
                  <a:cubicBezTo>
                    <a:pt x="629" y="452"/>
                    <a:pt x="629" y="450"/>
                    <a:pt x="629" y="449"/>
                  </a:cubicBezTo>
                  <a:cubicBezTo>
                    <a:pt x="629" y="448"/>
                    <a:pt x="629" y="448"/>
                    <a:pt x="629" y="447"/>
                  </a:cubicBezTo>
                  <a:cubicBezTo>
                    <a:pt x="629" y="446"/>
                    <a:pt x="629" y="444"/>
                    <a:pt x="629" y="443"/>
                  </a:cubicBezTo>
                  <a:cubicBezTo>
                    <a:pt x="629" y="443"/>
                    <a:pt x="629" y="442"/>
                    <a:pt x="629" y="441"/>
                  </a:cubicBezTo>
                  <a:cubicBezTo>
                    <a:pt x="629" y="440"/>
                    <a:pt x="629" y="438"/>
                    <a:pt x="629" y="436"/>
                  </a:cubicBezTo>
                  <a:cubicBezTo>
                    <a:pt x="630" y="434"/>
                    <a:pt x="630" y="432"/>
                    <a:pt x="630" y="431"/>
                  </a:cubicBezTo>
                  <a:cubicBezTo>
                    <a:pt x="630" y="430"/>
                    <a:pt x="630" y="430"/>
                    <a:pt x="630" y="429"/>
                  </a:cubicBezTo>
                  <a:cubicBezTo>
                    <a:pt x="630" y="428"/>
                    <a:pt x="631" y="426"/>
                    <a:pt x="631" y="425"/>
                  </a:cubicBezTo>
                  <a:cubicBezTo>
                    <a:pt x="631" y="425"/>
                    <a:pt x="631" y="424"/>
                    <a:pt x="631" y="424"/>
                  </a:cubicBezTo>
                  <a:cubicBezTo>
                    <a:pt x="632" y="422"/>
                    <a:pt x="632" y="420"/>
                    <a:pt x="632" y="418"/>
                  </a:cubicBezTo>
                  <a:cubicBezTo>
                    <a:pt x="632" y="418"/>
                    <a:pt x="632" y="418"/>
                    <a:pt x="632" y="418"/>
                  </a:cubicBezTo>
                  <a:cubicBezTo>
                    <a:pt x="633" y="416"/>
                    <a:pt x="633" y="415"/>
                    <a:pt x="634" y="413"/>
                  </a:cubicBezTo>
                  <a:cubicBezTo>
                    <a:pt x="634" y="413"/>
                    <a:pt x="634" y="412"/>
                    <a:pt x="634" y="412"/>
                  </a:cubicBezTo>
                  <a:cubicBezTo>
                    <a:pt x="635" y="410"/>
                    <a:pt x="635" y="409"/>
                    <a:pt x="635" y="408"/>
                  </a:cubicBezTo>
                  <a:cubicBezTo>
                    <a:pt x="635" y="408"/>
                    <a:pt x="636" y="407"/>
                    <a:pt x="636" y="407"/>
                  </a:cubicBezTo>
                  <a:cubicBezTo>
                    <a:pt x="636" y="405"/>
                    <a:pt x="637" y="403"/>
                    <a:pt x="638" y="402"/>
                  </a:cubicBezTo>
                  <a:cubicBezTo>
                    <a:pt x="638" y="402"/>
                    <a:pt x="638" y="402"/>
                    <a:pt x="638" y="402"/>
                  </a:cubicBezTo>
                  <a:cubicBezTo>
                    <a:pt x="640" y="395"/>
                    <a:pt x="644" y="389"/>
                    <a:pt x="648" y="383"/>
                  </a:cubicBezTo>
                  <a:cubicBezTo>
                    <a:pt x="648" y="382"/>
                    <a:pt x="649" y="380"/>
                    <a:pt x="650" y="379"/>
                  </a:cubicBezTo>
                  <a:cubicBezTo>
                    <a:pt x="650" y="379"/>
                    <a:pt x="650" y="379"/>
                    <a:pt x="650" y="379"/>
                  </a:cubicBezTo>
                  <a:cubicBezTo>
                    <a:pt x="651" y="378"/>
                    <a:pt x="652" y="377"/>
                    <a:pt x="653" y="376"/>
                  </a:cubicBezTo>
                  <a:cubicBezTo>
                    <a:pt x="653" y="375"/>
                    <a:pt x="653" y="375"/>
                    <a:pt x="653" y="375"/>
                  </a:cubicBezTo>
                  <a:cubicBezTo>
                    <a:pt x="655" y="372"/>
                    <a:pt x="658" y="369"/>
                    <a:pt x="661" y="366"/>
                  </a:cubicBezTo>
                  <a:cubicBezTo>
                    <a:pt x="661" y="366"/>
                    <a:pt x="661" y="365"/>
                    <a:pt x="661" y="365"/>
                  </a:cubicBezTo>
                  <a:cubicBezTo>
                    <a:pt x="662" y="364"/>
                    <a:pt x="663" y="363"/>
                    <a:pt x="664" y="363"/>
                  </a:cubicBezTo>
                  <a:cubicBezTo>
                    <a:pt x="664" y="362"/>
                    <a:pt x="664" y="362"/>
                    <a:pt x="665" y="362"/>
                  </a:cubicBezTo>
                  <a:cubicBezTo>
                    <a:pt x="669" y="358"/>
                    <a:pt x="673" y="355"/>
                    <a:pt x="677" y="351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9" y="350"/>
                    <a:pt x="680" y="349"/>
                    <a:pt x="681" y="349"/>
                  </a:cubicBezTo>
                  <a:cubicBezTo>
                    <a:pt x="681" y="348"/>
                    <a:pt x="682" y="348"/>
                    <a:pt x="682" y="348"/>
                  </a:cubicBezTo>
                  <a:cubicBezTo>
                    <a:pt x="685" y="346"/>
                    <a:pt x="689" y="344"/>
                    <a:pt x="692" y="342"/>
                  </a:cubicBezTo>
                  <a:cubicBezTo>
                    <a:pt x="693" y="342"/>
                    <a:pt x="693" y="342"/>
                    <a:pt x="693" y="342"/>
                  </a:cubicBezTo>
                  <a:cubicBezTo>
                    <a:pt x="694" y="341"/>
                    <a:pt x="695" y="341"/>
                    <a:pt x="696" y="340"/>
                  </a:cubicBezTo>
                  <a:cubicBezTo>
                    <a:pt x="697" y="340"/>
                    <a:pt x="697" y="340"/>
                    <a:pt x="697" y="340"/>
                  </a:cubicBezTo>
                  <a:cubicBezTo>
                    <a:pt x="698" y="339"/>
                    <a:pt x="700" y="339"/>
                    <a:pt x="701" y="338"/>
                  </a:cubicBezTo>
                  <a:cubicBezTo>
                    <a:pt x="707" y="335"/>
                    <a:pt x="714" y="333"/>
                    <a:pt x="721" y="331"/>
                  </a:cubicBezTo>
                  <a:cubicBezTo>
                    <a:pt x="723" y="331"/>
                    <a:pt x="725" y="331"/>
                    <a:pt x="726" y="331"/>
                  </a:cubicBezTo>
                  <a:cubicBezTo>
                    <a:pt x="727" y="330"/>
                    <a:pt x="727" y="330"/>
                    <a:pt x="728" y="330"/>
                  </a:cubicBezTo>
                  <a:cubicBezTo>
                    <a:pt x="729" y="330"/>
                    <a:pt x="730" y="330"/>
                    <a:pt x="732" y="330"/>
                  </a:cubicBezTo>
                  <a:cubicBezTo>
                    <a:pt x="732" y="330"/>
                    <a:pt x="733" y="330"/>
                    <a:pt x="733" y="330"/>
                  </a:cubicBezTo>
                  <a:cubicBezTo>
                    <a:pt x="735" y="329"/>
                    <a:pt x="736" y="329"/>
                    <a:pt x="738" y="329"/>
                  </a:cubicBezTo>
                  <a:cubicBezTo>
                    <a:pt x="738" y="329"/>
                    <a:pt x="738" y="329"/>
                    <a:pt x="739" y="329"/>
                  </a:cubicBezTo>
                  <a:cubicBezTo>
                    <a:pt x="740" y="329"/>
                    <a:pt x="742" y="329"/>
                    <a:pt x="744" y="329"/>
                  </a:cubicBezTo>
                  <a:cubicBezTo>
                    <a:pt x="744" y="329"/>
                    <a:pt x="745" y="329"/>
                    <a:pt x="745" y="329"/>
                  </a:cubicBezTo>
                  <a:cubicBezTo>
                    <a:pt x="747" y="329"/>
                    <a:pt x="748" y="329"/>
                    <a:pt x="749" y="329"/>
                  </a:cubicBezTo>
                  <a:cubicBezTo>
                    <a:pt x="750" y="329"/>
                    <a:pt x="750" y="329"/>
                    <a:pt x="751" y="329"/>
                  </a:cubicBezTo>
                  <a:cubicBezTo>
                    <a:pt x="753" y="329"/>
                    <a:pt x="755" y="329"/>
                    <a:pt x="756" y="329"/>
                  </a:cubicBezTo>
                  <a:cubicBezTo>
                    <a:pt x="758" y="329"/>
                    <a:pt x="760" y="330"/>
                    <a:pt x="762" y="330"/>
                  </a:cubicBezTo>
                  <a:cubicBezTo>
                    <a:pt x="762" y="330"/>
                    <a:pt x="763" y="330"/>
                    <a:pt x="763" y="330"/>
                  </a:cubicBezTo>
                  <a:cubicBezTo>
                    <a:pt x="765" y="330"/>
                    <a:pt x="766" y="330"/>
                    <a:pt x="767" y="331"/>
                  </a:cubicBezTo>
                  <a:cubicBezTo>
                    <a:pt x="768" y="331"/>
                    <a:pt x="768" y="331"/>
                    <a:pt x="769" y="331"/>
                  </a:cubicBezTo>
                  <a:cubicBezTo>
                    <a:pt x="771" y="331"/>
                    <a:pt x="772" y="332"/>
                    <a:pt x="774" y="332"/>
                  </a:cubicBezTo>
                  <a:cubicBezTo>
                    <a:pt x="774" y="332"/>
                    <a:pt x="774" y="332"/>
                    <a:pt x="775" y="332"/>
                  </a:cubicBezTo>
                  <a:cubicBezTo>
                    <a:pt x="776" y="333"/>
                    <a:pt x="778" y="333"/>
                    <a:pt x="779" y="333"/>
                  </a:cubicBezTo>
                  <a:cubicBezTo>
                    <a:pt x="780" y="334"/>
                    <a:pt x="780" y="334"/>
                    <a:pt x="781" y="334"/>
                  </a:cubicBezTo>
                  <a:cubicBezTo>
                    <a:pt x="782" y="334"/>
                    <a:pt x="783" y="335"/>
                    <a:pt x="784" y="335"/>
                  </a:cubicBezTo>
                  <a:cubicBezTo>
                    <a:pt x="785" y="335"/>
                    <a:pt x="785" y="335"/>
                    <a:pt x="786" y="336"/>
                  </a:cubicBezTo>
                  <a:cubicBezTo>
                    <a:pt x="787" y="336"/>
                    <a:pt x="789" y="337"/>
                    <a:pt x="791" y="337"/>
                  </a:cubicBezTo>
                  <a:cubicBezTo>
                    <a:pt x="797" y="340"/>
                    <a:pt x="804" y="344"/>
                    <a:pt x="810" y="347"/>
                  </a:cubicBezTo>
                  <a:cubicBezTo>
                    <a:pt x="811" y="348"/>
                    <a:pt x="812" y="349"/>
                    <a:pt x="813" y="350"/>
                  </a:cubicBezTo>
                  <a:cubicBezTo>
                    <a:pt x="813" y="350"/>
                    <a:pt x="813" y="350"/>
                    <a:pt x="814" y="350"/>
                  </a:cubicBezTo>
                  <a:cubicBezTo>
                    <a:pt x="815" y="351"/>
                    <a:pt x="816" y="352"/>
                    <a:pt x="817" y="352"/>
                  </a:cubicBezTo>
                  <a:cubicBezTo>
                    <a:pt x="817" y="353"/>
                    <a:pt x="817" y="353"/>
                    <a:pt x="817" y="353"/>
                  </a:cubicBezTo>
                  <a:cubicBezTo>
                    <a:pt x="821" y="355"/>
                    <a:pt x="824" y="358"/>
                    <a:pt x="827" y="361"/>
                  </a:cubicBezTo>
                  <a:cubicBezTo>
                    <a:pt x="827" y="361"/>
                    <a:pt x="827" y="361"/>
                    <a:pt x="827" y="361"/>
                  </a:cubicBezTo>
                  <a:cubicBezTo>
                    <a:pt x="828" y="362"/>
                    <a:pt x="829" y="363"/>
                    <a:pt x="830" y="364"/>
                  </a:cubicBezTo>
                  <a:cubicBezTo>
                    <a:pt x="830" y="364"/>
                    <a:pt x="830" y="364"/>
                    <a:pt x="831" y="364"/>
                  </a:cubicBezTo>
                  <a:cubicBezTo>
                    <a:pt x="834" y="368"/>
                    <a:pt x="838" y="373"/>
                    <a:pt x="841" y="377"/>
                  </a:cubicBezTo>
                  <a:cubicBezTo>
                    <a:pt x="841" y="377"/>
                    <a:pt x="842" y="378"/>
                    <a:pt x="842" y="378"/>
                  </a:cubicBezTo>
                  <a:cubicBezTo>
                    <a:pt x="842" y="379"/>
                    <a:pt x="843" y="380"/>
                    <a:pt x="844" y="381"/>
                  </a:cubicBezTo>
                  <a:cubicBezTo>
                    <a:pt x="844" y="381"/>
                    <a:pt x="844" y="381"/>
                    <a:pt x="844" y="382"/>
                  </a:cubicBezTo>
                  <a:cubicBezTo>
                    <a:pt x="847" y="385"/>
                    <a:pt x="849" y="389"/>
                    <a:pt x="851" y="392"/>
                  </a:cubicBezTo>
                  <a:cubicBezTo>
                    <a:pt x="851" y="392"/>
                    <a:pt x="851" y="393"/>
                    <a:pt x="851" y="393"/>
                  </a:cubicBezTo>
                  <a:cubicBezTo>
                    <a:pt x="851" y="394"/>
                    <a:pt x="852" y="395"/>
                    <a:pt x="852" y="396"/>
                  </a:cubicBezTo>
                  <a:cubicBezTo>
                    <a:pt x="853" y="396"/>
                    <a:pt x="853" y="397"/>
                    <a:pt x="853" y="397"/>
                  </a:cubicBezTo>
                  <a:cubicBezTo>
                    <a:pt x="853" y="398"/>
                    <a:pt x="854" y="399"/>
                    <a:pt x="854" y="401"/>
                  </a:cubicBezTo>
                  <a:cubicBezTo>
                    <a:pt x="857" y="407"/>
                    <a:pt x="859" y="414"/>
                    <a:pt x="861" y="421"/>
                  </a:cubicBezTo>
                  <a:cubicBezTo>
                    <a:pt x="861" y="423"/>
                    <a:pt x="862" y="424"/>
                    <a:pt x="862" y="426"/>
                  </a:cubicBezTo>
                  <a:cubicBezTo>
                    <a:pt x="862" y="427"/>
                    <a:pt x="862" y="427"/>
                    <a:pt x="862" y="428"/>
                  </a:cubicBezTo>
                  <a:cubicBezTo>
                    <a:pt x="862" y="429"/>
                    <a:pt x="863" y="430"/>
                    <a:pt x="863" y="431"/>
                  </a:cubicBezTo>
                  <a:cubicBezTo>
                    <a:pt x="863" y="432"/>
                    <a:pt x="863" y="433"/>
                    <a:pt x="863" y="433"/>
                  </a:cubicBezTo>
                  <a:cubicBezTo>
                    <a:pt x="863" y="435"/>
                    <a:pt x="863" y="436"/>
                    <a:pt x="863" y="438"/>
                  </a:cubicBezTo>
                  <a:cubicBezTo>
                    <a:pt x="863" y="438"/>
                    <a:pt x="863" y="438"/>
                    <a:pt x="863" y="438"/>
                  </a:cubicBezTo>
                  <a:cubicBezTo>
                    <a:pt x="863" y="440"/>
                    <a:pt x="864" y="442"/>
                    <a:pt x="864" y="444"/>
                  </a:cubicBezTo>
                  <a:lnTo>
                    <a:pt x="864" y="445"/>
                  </a:lnTo>
                  <a:cubicBezTo>
                    <a:pt x="864" y="447"/>
                    <a:pt x="864" y="448"/>
                    <a:pt x="864" y="449"/>
                  </a:cubicBezTo>
                  <a:cubicBezTo>
                    <a:pt x="864" y="450"/>
                    <a:pt x="864" y="450"/>
                    <a:pt x="864" y="451"/>
                  </a:cubicBezTo>
                  <a:cubicBezTo>
                    <a:pt x="863" y="453"/>
                    <a:pt x="863" y="454"/>
                    <a:pt x="863" y="456"/>
                  </a:cubicBezTo>
                  <a:cubicBezTo>
                    <a:pt x="863" y="458"/>
                    <a:pt x="863" y="460"/>
                    <a:pt x="863" y="462"/>
                  </a:cubicBezTo>
                  <a:close/>
                  <a:moveTo>
                    <a:pt x="942" y="498"/>
                  </a:moveTo>
                  <a:lnTo>
                    <a:pt x="948" y="429"/>
                  </a:lnTo>
                  <a:lnTo>
                    <a:pt x="908" y="425"/>
                  </a:lnTo>
                  <a:cubicBezTo>
                    <a:pt x="906" y="406"/>
                    <a:pt x="900" y="387"/>
                    <a:pt x="891" y="370"/>
                  </a:cubicBezTo>
                  <a:lnTo>
                    <a:pt x="922" y="344"/>
                  </a:lnTo>
                  <a:lnTo>
                    <a:pt x="877" y="291"/>
                  </a:lnTo>
                  <a:lnTo>
                    <a:pt x="846" y="317"/>
                  </a:lnTo>
                  <a:cubicBezTo>
                    <a:pt x="831" y="305"/>
                    <a:pt x="814" y="296"/>
                    <a:pt x="795" y="290"/>
                  </a:cubicBezTo>
                  <a:lnTo>
                    <a:pt x="798" y="250"/>
                  </a:lnTo>
                  <a:lnTo>
                    <a:pt x="729" y="244"/>
                  </a:lnTo>
                  <a:lnTo>
                    <a:pt x="725" y="284"/>
                  </a:lnTo>
                  <a:cubicBezTo>
                    <a:pt x="706" y="287"/>
                    <a:pt x="687" y="293"/>
                    <a:pt x="670" y="302"/>
                  </a:cubicBezTo>
                  <a:lnTo>
                    <a:pt x="644" y="271"/>
                  </a:lnTo>
                  <a:lnTo>
                    <a:pt x="591" y="316"/>
                  </a:lnTo>
                  <a:lnTo>
                    <a:pt x="617" y="346"/>
                  </a:lnTo>
                  <a:cubicBezTo>
                    <a:pt x="605" y="362"/>
                    <a:pt x="596" y="379"/>
                    <a:pt x="590" y="398"/>
                  </a:cubicBezTo>
                  <a:lnTo>
                    <a:pt x="550" y="394"/>
                  </a:lnTo>
                  <a:lnTo>
                    <a:pt x="544" y="464"/>
                  </a:lnTo>
                  <a:lnTo>
                    <a:pt x="584" y="467"/>
                  </a:lnTo>
                  <a:cubicBezTo>
                    <a:pt x="587" y="487"/>
                    <a:pt x="593" y="505"/>
                    <a:pt x="602" y="522"/>
                  </a:cubicBezTo>
                  <a:lnTo>
                    <a:pt x="571" y="548"/>
                  </a:lnTo>
                  <a:lnTo>
                    <a:pt x="616" y="601"/>
                  </a:lnTo>
                  <a:lnTo>
                    <a:pt x="647" y="575"/>
                  </a:lnTo>
                  <a:cubicBezTo>
                    <a:pt x="662" y="587"/>
                    <a:pt x="679" y="596"/>
                    <a:pt x="698" y="602"/>
                  </a:cubicBezTo>
                  <a:lnTo>
                    <a:pt x="694" y="642"/>
                  </a:lnTo>
                  <a:lnTo>
                    <a:pt x="764" y="648"/>
                  </a:lnTo>
                  <a:lnTo>
                    <a:pt x="767" y="608"/>
                  </a:lnTo>
                  <a:cubicBezTo>
                    <a:pt x="787" y="606"/>
                    <a:pt x="805" y="600"/>
                    <a:pt x="822" y="591"/>
                  </a:cubicBezTo>
                  <a:lnTo>
                    <a:pt x="848" y="621"/>
                  </a:lnTo>
                  <a:lnTo>
                    <a:pt x="901" y="577"/>
                  </a:lnTo>
                  <a:lnTo>
                    <a:pt x="876" y="546"/>
                  </a:lnTo>
                  <a:cubicBezTo>
                    <a:pt x="887" y="531"/>
                    <a:pt x="896" y="513"/>
                    <a:pt x="902" y="494"/>
                  </a:cubicBezTo>
                  <a:lnTo>
                    <a:pt x="942" y="4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0" name="组合 23"/>
          <p:cNvGrpSpPr/>
          <p:nvPr/>
        </p:nvGrpSpPr>
        <p:grpSpPr>
          <a:xfrm>
            <a:off x="6170613" y="3659188"/>
            <a:ext cx="576262" cy="576262"/>
            <a:chOff x="6170389" y="4163727"/>
            <a:chExt cx="576064" cy="576064"/>
          </a:xfrm>
        </p:grpSpPr>
        <p:sp>
          <p:nvSpPr>
            <p:cNvPr id="8201" name="圆角矩形 12"/>
            <p:cNvSpPr/>
            <p:nvPr/>
          </p:nvSpPr>
          <p:spPr>
            <a:xfrm>
              <a:off x="6170389" y="4163727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2"/>
            <p:cNvSpPr>
              <a:spLocks noEditPoints="1"/>
            </p:cNvSpPr>
            <p:nvPr/>
          </p:nvSpPr>
          <p:spPr>
            <a:xfrm>
              <a:off x="6278404" y="4253861"/>
              <a:ext cx="378197" cy="36481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22" h="973">
                  <a:moveTo>
                    <a:pt x="596" y="882"/>
                  </a:moveTo>
                  <a:lnTo>
                    <a:pt x="426" y="882"/>
                  </a:lnTo>
                  <a:cubicBezTo>
                    <a:pt x="414" y="882"/>
                    <a:pt x="403" y="892"/>
                    <a:pt x="403" y="904"/>
                  </a:cubicBezTo>
                  <a:cubicBezTo>
                    <a:pt x="403" y="916"/>
                    <a:pt x="414" y="926"/>
                    <a:pt x="426" y="926"/>
                  </a:cubicBezTo>
                  <a:lnTo>
                    <a:pt x="596" y="926"/>
                  </a:lnTo>
                  <a:cubicBezTo>
                    <a:pt x="609" y="926"/>
                    <a:pt x="619" y="916"/>
                    <a:pt x="619" y="904"/>
                  </a:cubicBezTo>
                  <a:cubicBezTo>
                    <a:pt x="619" y="892"/>
                    <a:pt x="609" y="882"/>
                    <a:pt x="596" y="882"/>
                  </a:cubicBezTo>
                  <a:close/>
                  <a:moveTo>
                    <a:pt x="596" y="813"/>
                  </a:moveTo>
                  <a:lnTo>
                    <a:pt x="596" y="813"/>
                  </a:lnTo>
                  <a:lnTo>
                    <a:pt x="426" y="813"/>
                  </a:lnTo>
                  <a:cubicBezTo>
                    <a:pt x="414" y="813"/>
                    <a:pt x="403" y="823"/>
                    <a:pt x="403" y="835"/>
                  </a:cubicBezTo>
                  <a:cubicBezTo>
                    <a:pt x="403" y="848"/>
                    <a:pt x="414" y="858"/>
                    <a:pt x="426" y="858"/>
                  </a:cubicBezTo>
                  <a:lnTo>
                    <a:pt x="596" y="858"/>
                  </a:lnTo>
                  <a:cubicBezTo>
                    <a:pt x="609" y="858"/>
                    <a:pt x="619" y="848"/>
                    <a:pt x="619" y="835"/>
                  </a:cubicBezTo>
                  <a:cubicBezTo>
                    <a:pt x="619" y="823"/>
                    <a:pt x="609" y="813"/>
                    <a:pt x="596" y="813"/>
                  </a:cubicBezTo>
                  <a:close/>
                  <a:moveTo>
                    <a:pt x="511" y="973"/>
                  </a:moveTo>
                  <a:lnTo>
                    <a:pt x="511" y="973"/>
                  </a:lnTo>
                  <a:lnTo>
                    <a:pt x="585" y="946"/>
                  </a:lnTo>
                  <a:lnTo>
                    <a:pt x="437" y="946"/>
                  </a:lnTo>
                  <a:lnTo>
                    <a:pt x="511" y="973"/>
                  </a:lnTo>
                  <a:close/>
                  <a:moveTo>
                    <a:pt x="514" y="261"/>
                  </a:moveTo>
                  <a:lnTo>
                    <a:pt x="514" y="261"/>
                  </a:lnTo>
                  <a:lnTo>
                    <a:pt x="508" y="261"/>
                  </a:lnTo>
                  <a:cubicBezTo>
                    <a:pt x="384" y="261"/>
                    <a:pt x="272" y="362"/>
                    <a:pt x="272" y="486"/>
                  </a:cubicBezTo>
                  <a:cubicBezTo>
                    <a:pt x="272" y="611"/>
                    <a:pt x="377" y="682"/>
                    <a:pt x="388" y="721"/>
                  </a:cubicBezTo>
                  <a:cubicBezTo>
                    <a:pt x="398" y="759"/>
                    <a:pt x="388" y="778"/>
                    <a:pt x="416" y="787"/>
                  </a:cubicBezTo>
                  <a:cubicBezTo>
                    <a:pt x="444" y="796"/>
                    <a:pt x="508" y="794"/>
                    <a:pt x="508" y="794"/>
                  </a:cubicBezTo>
                  <a:lnTo>
                    <a:pt x="514" y="794"/>
                  </a:lnTo>
                  <a:cubicBezTo>
                    <a:pt x="514" y="794"/>
                    <a:pt x="578" y="796"/>
                    <a:pt x="606" y="787"/>
                  </a:cubicBezTo>
                  <a:cubicBezTo>
                    <a:pt x="634" y="778"/>
                    <a:pt x="624" y="759"/>
                    <a:pt x="634" y="721"/>
                  </a:cubicBezTo>
                  <a:cubicBezTo>
                    <a:pt x="645" y="682"/>
                    <a:pt x="750" y="611"/>
                    <a:pt x="750" y="486"/>
                  </a:cubicBezTo>
                  <a:cubicBezTo>
                    <a:pt x="750" y="362"/>
                    <a:pt x="638" y="261"/>
                    <a:pt x="514" y="261"/>
                  </a:cubicBezTo>
                  <a:close/>
                  <a:moveTo>
                    <a:pt x="201" y="527"/>
                  </a:moveTo>
                  <a:lnTo>
                    <a:pt x="201" y="527"/>
                  </a:lnTo>
                  <a:cubicBezTo>
                    <a:pt x="201" y="509"/>
                    <a:pt x="183" y="495"/>
                    <a:pt x="162" y="495"/>
                  </a:cubicBezTo>
                  <a:lnTo>
                    <a:pt x="39" y="495"/>
                  </a:lnTo>
                  <a:cubicBezTo>
                    <a:pt x="17" y="495"/>
                    <a:pt x="0" y="509"/>
                    <a:pt x="0" y="527"/>
                  </a:cubicBezTo>
                  <a:cubicBezTo>
                    <a:pt x="0" y="544"/>
                    <a:pt x="17" y="558"/>
                    <a:pt x="39" y="558"/>
                  </a:cubicBezTo>
                  <a:lnTo>
                    <a:pt x="162" y="558"/>
                  </a:lnTo>
                  <a:cubicBezTo>
                    <a:pt x="183" y="558"/>
                    <a:pt x="201" y="544"/>
                    <a:pt x="201" y="527"/>
                  </a:cubicBezTo>
                  <a:close/>
                  <a:moveTo>
                    <a:pt x="983" y="495"/>
                  </a:moveTo>
                  <a:lnTo>
                    <a:pt x="983" y="495"/>
                  </a:lnTo>
                  <a:lnTo>
                    <a:pt x="860" y="495"/>
                  </a:lnTo>
                  <a:cubicBezTo>
                    <a:pt x="839" y="495"/>
                    <a:pt x="822" y="509"/>
                    <a:pt x="822" y="527"/>
                  </a:cubicBezTo>
                  <a:cubicBezTo>
                    <a:pt x="822" y="544"/>
                    <a:pt x="839" y="558"/>
                    <a:pt x="860" y="558"/>
                  </a:cubicBezTo>
                  <a:lnTo>
                    <a:pt x="983" y="558"/>
                  </a:lnTo>
                  <a:cubicBezTo>
                    <a:pt x="1005" y="558"/>
                    <a:pt x="1022" y="544"/>
                    <a:pt x="1022" y="527"/>
                  </a:cubicBezTo>
                  <a:cubicBezTo>
                    <a:pt x="1022" y="509"/>
                    <a:pt x="1005" y="495"/>
                    <a:pt x="983" y="495"/>
                  </a:cubicBezTo>
                  <a:close/>
                  <a:moveTo>
                    <a:pt x="782" y="296"/>
                  </a:moveTo>
                  <a:lnTo>
                    <a:pt x="782" y="296"/>
                  </a:lnTo>
                  <a:lnTo>
                    <a:pt x="869" y="209"/>
                  </a:lnTo>
                  <a:cubicBezTo>
                    <a:pt x="885" y="194"/>
                    <a:pt x="887" y="172"/>
                    <a:pt x="874" y="159"/>
                  </a:cubicBezTo>
                  <a:cubicBezTo>
                    <a:pt x="862" y="147"/>
                    <a:pt x="839" y="149"/>
                    <a:pt x="824" y="164"/>
                  </a:cubicBezTo>
                  <a:lnTo>
                    <a:pt x="737" y="251"/>
                  </a:lnTo>
                  <a:cubicBezTo>
                    <a:pt x="722" y="266"/>
                    <a:pt x="720" y="289"/>
                    <a:pt x="732" y="301"/>
                  </a:cubicBezTo>
                  <a:cubicBezTo>
                    <a:pt x="745" y="314"/>
                    <a:pt x="767" y="311"/>
                    <a:pt x="782" y="296"/>
                  </a:cubicBezTo>
                  <a:close/>
                  <a:moveTo>
                    <a:pt x="508" y="201"/>
                  </a:moveTo>
                  <a:lnTo>
                    <a:pt x="508" y="201"/>
                  </a:lnTo>
                  <a:cubicBezTo>
                    <a:pt x="526" y="201"/>
                    <a:pt x="540" y="183"/>
                    <a:pt x="540" y="162"/>
                  </a:cubicBezTo>
                  <a:lnTo>
                    <a:pt x="540" y="39"/>
                  </a:lnTo>
                  <a:cubicBezTo>
                    <a:pt x="540" y="18"/>
                    <a:pt x="526" y="0"/>
                    <a:pt x="508" y="0"/>
                  </a:cubicBezTo>
                  <a:cubicBezTo>
                    <a:pt x="491" y="0"/>
                    <a:pt x="476" y="18"/>
                    <a:pt x="476" y="39"/>
                  </a:cubicBezTo>
                  <a:lnTo>
                    <a:pt x="476" y="162"/>
                  </a:lnTo>
                  <a:cubicBezTo>
                    <a:pt x="476" y="183"/>
                    <a:pt x="491" y="201"/>
                    <a:pt x="508" y="201"/>
                  </a:cubicBezTo>
                  <a:close/>
                  <a:moveTo>
                    <a:pt x="229" y="283"/>
                  </a:moveTo>
                  <a:lnTo>
                    <a:pt x="229" y="283"/>
                  </a:lnTo>
                  <a:cubicBezTo>
                    <a:pt x="244" y="299"/>
                    <a:pt x="267" y="301"/>
                    <a:pt x="279" y="288"/>
                  </a:cubicBezTo>
                  <a:cubicBezTo>
                    <a:pt x="292" y="276"/>
                    <a:pt x="289" y="254"/>
                    <a:pt x="274" y="238"/>
                  </a:cubicBezTo>
                  <a:lnTo>
                    <a:pt x="187" y="151"/>
                  </a:lnTo>
                  <a:cubicBezTo>
                    <a:pt x="172" y="136"/>
                    <a:pt x="149" y="134"/>
                    <a:pt x="137" y="146"/>
                  </a:cubicBezTo>
                  <a:cubicBezTo>
                    <a:pt x="125" y="159"/>
                    <a:pt x="127" y="181"/>
                    <a:pt x="142" y="196"/>
                  </a:cubicBezTo>
                  <a:lnTo>
                    <a:pt x="229" y="283"/>
                  </a:lnTo>
                  <a:close/>
                  <a:moveTo>
                    <a:pt x="240" y="756"/>
                  </a:moveTo>
                  <a:lnTo>
                    <a:pt x="240" y="756"/>
                  </a:lnTo>
                  <a:lnTo>
                    <a:pt x="153" y="843"/>
                  </a:lnTo>
                  <a:cubicBezTo>
                    <a:pt x="137" y="859"/>
                    <a:pt x="135" y="881"/>
                    <a:pt x="148" y="894"/>
                  </a:cubicBezTo>
                  <a:cubicBezTo>
                    <a:pt x="160" y="906"/>
                    <a:pt x="183" y="904"/>
                    <a:pt x="198" y="889"/>
                  </a:cubicBezTo>
                  <a:lnTo>
                    <a:pt x="285" y="802"/>
                  </a:lnTo>
                  <a:cubicBezTo>
                    <a:pt x="300" y="786"/>
                    <a:pt x="302" y="764"/>
                    <a:pt x="290" y="751"/>
                  </a:cubicBezTo>
                  <a:cubicBezTo>
                    <a:pt x="277" y="739"/>
                    <a:pt x="255" y="741"/>
                    <a:pt x="240" y="756"/>
                  </a:cubicBezTo>
                  <a:close/>
                  <a:moveTo>
                    <a:pt x="793" y="769"/>
                  </a:moveTo>
                  <a:lnTo>
                    <a:pt x="793" y="769"/>
                  </a:lnTo>
                  <a:cubicBezTo>
                    <a:pt x="778" y="754"/>
                    <a:pt x="755" y="752"/>
                    <a:pt x="743" y="764"/>
                  </a:cubicBezTo>
                  <a:cubicBezTo>
                    <a:pt x="731" y="777"/>
                    <a:pt x="733" y="799"/>
                    <a:pt x="748" y="814"/>
                  </a:cubicBezTo>
                  <a:lnTo>
                    <a:pt x="835" y="901"/>
                  </a:lnTo>
                  <a:cubicBezTo>
                    <a:pt x="850" y="916"/>
                    <a:pt x="873" y="919"/>
                    <a:pt x="885" y="906"/>
                  </a:cubicBezTo>
                  <a:cubicBezTo>
                    <a:pt x="897" y="894"/>
                    <a:pt x="895" y="871"/>
                    <a:pt x="880" y="856"/>
                  </a:cubicBezTo>
                  <a:lnTo>
                    <a:pt x="793" y="7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3" name="组合 22"/>
          <p:cNvGrpSpPr/>
          <p:nvPr/>
        </p:nvGrpSpPr>
        <p:grpSpPr>
          <a:xfrm>
            <a:off x="6170613" y="2867025"/>
            <a:ext cx="576262" cy="576263"/>
            <a:chOff x="6170389" y="3371639"/>
            <a:chExt cx="576064" cy="576064"/>
          </a:xfrm>
        </p:grpSpPr>
        <p:sp>
          <p:nvSpPr>
            <p:cNvPr id="8204" name="圆角矩形 11"/>
            <p:cNvSpPr/>
            <p:nvPr/>
          </p:nvSpPr>
          <p:spPr>
            <a:xfrm>
              <a:off x="6170389" y="3371639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5" name="Freeform 13"/>
            <p:cNvSpPr>
              <a:spLocks noEditPoints="1"/>
            </p:cNvSpPr>
            <p:nvPr/>
          </p:nvSpPr>
          <p:spPr>
            <a:xfrm>
              <a:off x="6293383" y="3504805"/>
              <a:ext cx="330076" cy="30973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6" name="组合 21"/>
          <p:cNvGrpSpPr/>
          <p:nvPr/>
        </p:nvGrpSpPr>
        <p:grpSpPr>
          <a:xfrm>
            <a:off x="6170613" y="2074863"/>
            <a:ext cx="576262" cy="576262"/>
            <a:chOff x="6170389" y="2579551"/>
            <a:chExt cx="576064" cy="576064"/>
          </a:xfrm>
        </p:grpSpPr>
        <p:sp>
          <p:nvSpPr>
            <p:cNvPr id="8207" name="圆角矩形 10"/>
            <p:cNvSpPr/>
            <p:nvPr/>
          </p:nvSpPr>
          <p:spPr>
            <a:xfrm>
              <a:off x="6170389" y="2579551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8" name="Freeform 27"/>
            <p:cNvSpPr>
              <a:spLocks noEditPoints="1"/>
            </p:cNvSpPr>
            <p:nvPr/>
          </p:nvSpPr>
          <p:spPr>
            <a:xfrm>
              <a:off x="6344742" y="2711328"/>
              <a:ext cx="312142" cy="334857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12" h="858">
                  <a:moveTo>
                    <a:pt x="179" y="0"/>
                  </a:moveTo>
                  <a:lnTo>
                    <a:pt x="507" y="0"/>
                  </a:lnTo>
                  <a:cubicBezTo>
                    <a:pt x="569" y="0"/>
                    <a:pt x="620" y="51"/>
                    <a:pt x="620" y="113"/>
                  </a:cubicBezTo>
                  <a:lnTo>
                    <a:pt x="620" y="264"/>
                  </a:lnTo>
                  <a:cubicBezTo>
                    <a:pt x="584" y="292"/>
                    <a:pt x="563" y="318"/>
                    <a:pt x="535" y="356"/>
                  </a:cubicBezTo>
                  <a:lnTo>
                    <a:pt x="535" y="113"/>
                  </a:lnTo>
                  <a:cubicBezTo>
                    <a:pt x="535" y="98"/>
                    <a:pt x="522" y="85"/>
                    <a:pt x="507" y="85"/>
                  </a:cubicBezTo>
                  <a:lnTo>
                    <a:pt x="247" y="85"/>
                  </a:lnTo>
                  <a:lnTo>
                    <a:pt x="247" y="204"/>
                  </a:lnTo>
                  <a:cubicBezTo>
                    <a:pt x="247" y="216"/>
                    <a:pt x="237" y="226"/>
                    <a:pt x="225" y="226"/>
                  </a:cubicBezTo>
                  <a:lnTo>
                    <a:pt x="86" y="226"/>
                  </a:lnTo>
                  <a:lnTo>
                    <a:pt x="86" y="643"/>
                  </a:lnTo>
                  <a:cubicBezTo>
                    <a:pt x="86" y="658"/>
                    <a:pt x="98" y="670"/>
                    <a:pt x="113" y="670"/>
                  </a:cubicBezTo>
                  <a:lnTo>
                    <a:pt x="375" y="670"/>
                  </a:lnTo>
                  <a:cubicBezTo>
                    <a:pt x="366" y="699"/>
                    <a:pt x="358" y="727"/>
                    <a:pt x="353" y="756"/>
                  </a:cubicBezTo>
                  <a:lnTo>
                    <a:pt x="113" y="756"/>
                  </a:lnTo>
                  <a:cubicBezTo>
                    <a:pt x="51" y="756"/>
                    <a:pt x="0" y="705"/>
                    <a:pt x="0" y="643"/>
                  </a:cubicBezTo>
                  <a:lnTo>
                    <a:pt x="0" y="178"/>
                  </a:lnTo>
                  <a:lnTo>
                    <a:pt x="179" y="0"/>
                  </a:lnTo>
                  <a:close/>
                  <a:moveTo>
                    <a:pt x="721" y="277"/>
                  </a:moveTo>
                  <a:cubicBezTo>
                    <a:pt x="733" y="283"/>
                    <a:pt x="740" y="295"/>
                    <a:pt x="743" y="310"/>
                  </a:cubicBezTo>
                  <a:cubicBezTo>
                    <a:pt x="765" y="316"/>
                    <a:pt x="786" y="330"/>
                    <a:pt x="802" y="358"/>
                  </a:cubicBezTo>
                  <a:cubicBezTo>
                    <a:pt x="812" y="382"/>
                    <a:pt x="808" y="417"/>
                    <a:pt x="794" y="442"/>
                  </a:cubicBezTo>
                  <a:cubicBezTo>
                    <a:pt x="770" y="487"/>
                    <a:pt x="736" y="543"/>
                    <a:pt x="707" y="588"/>
                  </a:cubicBezTo>
                  <a:cubicBezTo>
                    <a:pt x="688" y="595"/>
                    <a:pt x="692" y="556"/>
                    <a:pt x="699" y="546"/>
                  </a:cubicBezTo>
                  <a:cubicBezTo>
                    <a:pt x="723" y="510"/>
                    <a:pt x="743" y="477"/>
                    <a:pt x="762" y="413"/>
                  </a:cubicBezTo>
                  <a:cubicBezTo>
                    <a:pt x="766" y="382"/>
                    <a:pt x="752" y="368"/>
                    <a:pt x="743" y="355"/>
                  </a:cubicBezTo>
                  <a:cubicBezTo>
                    <a:pt x="742" y="358"/>
                    <a:pt x="742" y="360"/>
                    <a:pt x="741" y="363"/>
                  </a:cubicBezTo>
                  <a:cubicBezTo>
                    <a:pt x="723" y="355"/>
                    <a:pt x="706" y="346"/>
                    <a:pt x="688" y="337"/>
                  </a:cubicBezTo>
                  <a:cubicBezTo>
                    <a:pt x="670" y="327"/>
                    <a:pt x="653" y="314"/>
                    <a:pt x="636" y="302"/>
                  </a:cubicBezTo>
                  <a:cubicBezTo>
                    <a:pt x="669" y="274"/>
                    <a:pt x="698" y="264"/>
                    <a:pt x="721" y="277"/>
                  </a:cubicBezTo>
                  <a:close/>
                  <a:moveTo>
                    <a:pt x="734" y="395"/>
                  </a:moveTo>
                  <a:cubicBezTo>
                    <a:pt x="719" y="445"/>
                    <a:pt x="690" y="508"/>
                    <a:pt x="649" y="579"/>
                  </a:cubicBezTo>
                  <a:cubicBezTo>
                    <a:pt x="628" y="615"/>
                    <a:pt x="604" y="650"/>
                    <a:pt x="580" y="681"/>
                  </a:cubicBezTo>
                  <a:cubicBezTo>
                    <a:pt x="557" y="670"/>
                    <a:pt x="535" y="658"/>
                    <a:pt x="512" y="646"/>
                  </a:cubicBezTo>
                  <a:cubicBezTo>
                    <a:pt x="488" y="633"/>
                    <a:pt x="465" y="617"/>
                    <a:pt x="442" y="601"/>
                  </a:cubicBezTo>
                  <a:cubicBezTo>
                    <a:pt x="457" y="565"/>
                    <a:pt x="475" y="527"/>
                    <a:pt x="496" y="491"/>
                  </a:cubicBezTo>
                  <a:cubicBezTo>
                    <a:pt x="536" y="420"/>
                    <a:pt x="576" y="363"/>
                    <a:pt x="612" y="325"/>
                  </a:cubicBezTo>
                  <a:cubicBezTo>
                    <a:pt x="631" y="338"/>
                    <a:pt x="650" y="351"/>
                    <a:pt x="671" y="363"/>
                  </a:cubicBezTo>
                  <a:cubicBezTo>
                    <a:pt x="691" y="375"/>
                    <a:pt x="712" y="384"/>
                    <a:pt x="734" y="395"/>
                  </a:cubicBezTo>
                  <a:close/>
                  <a:moveTo>
                    <a:pt x="560" y="707"/>
                  </a:moveTo>
                  <a:cubicBezTo>
                    <a:pt x="486" y="797"/>
                    <a:pt x="410" y="858"/>
                    <a:pt x="392" y="848"/>
                  </a:cubicBezTo>
                  <a:cubicBezTo>
                    <a:pt x="375" y="838"/>
                    <a:pt x="389" y="742"/>
                    <a:pt x="430" y="632"/>
                  </a:cubicBezTo>
                  <a:cubicBezTo>
                    <a:pt x="451" y="645"/>
                    <a:pt x="472" y="659"/>
                    <a:pt x="494" y="672"/>
                  </a:cubicBezTo>
                  <a:cubicBezTo>
                    <a:pt x="516" y="685"/>
                    <a:pt x="538" y="695"/>
                    <a:pt x="560" y="707"/>
                  </a:cubicBezTo>
                  <a:close/>
                  <a:moveTo>
                    <a:pt x="294" y="149"/>
                  </a:moveTo>
                  <a:lnTo>
                    <a:pt x="482" y="149"/>
                  </a:lnTo>
                  <a:lnTo>
                    <a:pt x="482" y="193"/>
                  </a:lnTo>
                  <a:lnTo>
                    <a:pt x="294" y="193"/>
                  </a:lnTo>
                  <a:lnTo>
                    <a:pt x="294" y="149"/>
                  </a:lnTo>
                  <a:close/>
                  <a:moveTo>
                    <a:pt x="148" y="437"/>
                  </a:moveTo>
                  <a:lnTo>
                    <a:pt x="258" y="437"/>
                  </a:lnTo>
                  <a:lnTo>
                    <a:pt x="258" y="480"/>
                  </a:lnTo>
                  <a:lnTo>
                    <a:pt x="148" y="480"/>
                  </a:lnTo>
                  <a:lnTo>
                    <a:pt x="148" y="437"/>
                  </a:lnTo>
                  <a:close/>
                  <a:moveTo>
                    <a:pt x="148" y="337"/>
                  </a:moveTo>
                  <a:lnTo>
                    <a:pt x="482" y="337"/>
                  </a:lnTo>
                  <a:lnTo>
                    <a:pt x="482" y="381"/>
                  </a:lnTo>
                  <a:lnTo>
                    <a:pt x="148" y="381"/>
                  </a:lnTo>
                  <a:lnTo>
                    <a:pt x="148" y="337"/>
                  </a:lnTo>
                  <a:close/>
                  <a:moveTo>
                    <a:pt x="148" y="245"/>
                  </a:moveTo>
                  <a:lnTo>
                    <a:pt x="482" y="245"/>
                  </a:lnTo>
                  <a:lnTo>
                    <a:pt x="482" y="288"/>
                  </a:lnTo>
                  <a:lnTo>
                    <a:pt x="148" y="288"/>
                  </a:lnTo>
                  <a:lnTo>
                    <a:pt x="148" y="245"/>
                  </a:lnTo>
                  <a:close/>
                  <a:moveTo>
                    <a:pt x="111" y="187"/>
                  </a:moveTo>
                  <a:lnTo>
                    <a:pt x="193" y="187"/>
                  </a:lnTo>
                  <a:cubicBezTo>
                    <a:pt x="201" y="187"/>
                    <a:pt x="208" y="181"/>
                    <a:pt x="208" y="173"/>
                  </a:cubicBezTo>
                  <a:lnTo>
                    <a:pt x="208" y="91"/>
                  </a:lnTo>
                  <a:lnTo>
                    <a:pt x="111" y="1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9" name="组合 25"/>
          <p:cNvGrpSpPr/>
          <p:nvPr/>
        </p:nvGrpSpPr>
        <p:grpSpPr>
          <a:xfrm>
            <a:off x="6170613" y="5243513"/>
            <a:ext cx="576262" cy="576262"/>
            <a:chOff x="6170389" y="5747903"/>
            <a:chExt cx="576064" cy="576064"/>
          </a:xfrm>
        </p:grpSpPr>
        <p:sp>
          <p:nvSpPr>
            <p:cNvPr id="8210" name="圆角矩形 14"/>
            <p:cNvSpPr/>
            <p:nvPr/>
          </p:nvSpPr>
          <p:spPr>
            <a:xfrm>
              <a:off x="6170389" y="5747903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Freeform 28"/>
            <p:cNvSpPr>
              <a:spLocks noEditPoints="1"/>
            </p:cNvSpPr>
            <p:nvPr/>
          </p:nvSpPr>
          <p:spPr>
            <a:xfrm>
              <a:off x="6293383" y="5910861"/>
              <a:ext cx="295907" cy="25014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23" h="771">
                  <a:moveTo>
                    <a:pt x="303" y="0"/>
                  </a:moveTo>
                  <a:lnTo>
                    <a:pt x="819" y="0"/>
                  </a:lnTo>
                  <a:cubicBezTo>
                    <a:pt x="848" y="0"/>
                    <a:pt x="873" y="12"/>
                    <a:pt x="892" y="31"/>
                  </a:cubicBezTo>
                  <a:cubicBezTo>
                    <a:pt x="911" y="50"/>
                    <a:pt x="923" y="76"/>
                    <a:pt x="923" y="104"/>
                  </a:cubicBezTo>
                  <a:lnTo>
                    <a:pt x="923" y="313"/>
                  </a:lnTo>
                  <a:cubicBezTo>
                    <a:pt x="923" y="341"/>
                    <a:pt x="911" y="367"/>
                    <a:pt x="892" y="386"/>
                  </a:cubicBezTo>
                  <a:cubicBezTo>
                    <a:pt x="873" y="405"/>
                    <a:pt x="848" y="416"/>
                    <a:pt x="819" y="416"/>
                  </a:cubicBezTo>
                  <a:lnTo>
                    <a:pt x="737" y="416"/>
                  </a:lnTo>
                  <a:lnTo>
                    <a:pt x="626" y="553"/>
                  </a:lnTo>
                  <a:lnTo>
                    <a:pt x="584" y="605"/>
                  </a:lnTo>
                  <a:lnTo>
                    <a:pt x="584" y="537"/>
                  </a:lnTo>
                  <a:lnTo>
                    <a:pt x="584" y="416"/>
                  </a:lnTo>
                  <a:lnTo>
                    <a:pt x="494" y="416"/>
                  </a:lnTo>
                  <a:cubicBezTo>
                    <a:pt x="499" y="401"/>
                    <a:pt x="502" y="385"/>
                    <a:pt x="502" y="368"/>
                  </a:cubicBezTo>
                  <a:lnTo>
                    <a:pt x="608" y="368"/>
                  </a:lnTo>
                  <a:lnTo>
                    <a:pt x="632" y="368"/>
                  </a:lnTo>
                  <a:lnTo>
                    <a:pt x="632" y="392"/>
                  </a:lnTo>
                  <a:lnTo>
                    <a:pt x="632" y="470"/>
                  </a:lnTo>
                  <a:lnTo>
                    <a:pt x="707" y="377"/>
                  </a:lnTo>
                  <a:lnTo>
                    <a:pt x="714" y="368"/>
                  </a:lnTo>
                  <a:lnTo>
                    <a:pt x="726" y="368"/>
                  </a:lnTo>
                  <a:lnTo>
                    <a:pt x="819" y="368"/>
                  </a:lnTo>
                  <a:cubicBezTo>
                    <a:pt x="834" y="368"/>
                    <a:pt x="848" y="362"/>
                    <a:pt x="858" y="352"/>
                  </a:cubicBezTo>
                  <a:cubicBezTo>
                    <a:pt x="868" y="342"/>
                    <a:pt x="875" y="328"/>
                    <a:pt x="875" y="313"/>
                  </a:cubicBezTo>
                  <a:lnTo>
                    <a:pt x="875" y="104"/>
                  </a:lnTo>
                  <a:cubicBezTo>
                    <a:pt x="875" y="89"/>
                    <a:pt x="868" y="75"/>
                    <a:pt x="858" y="65"/>
                  </a:cubicBezTo>
                  <a:cubicBezTo>
                    <a:pt x="848" y="55"/>
                    <a:pt x="834" y="48"/>
                    <a:pt x="819" y="48"/>
                  </a:cubicBezTo>
                  <a:lnTo>
                    <a:pt x="303" y="48"/>
                  </a:lnTo>
                  <a:cubicBezTo>
                    <a:pt x="288" y="48"/>
                    <a:pt x="274" y="55"/>
                    <a:pt x="264" y="65"/>
                  </a:cubicBezTo>
                  <a:cubicBezTo>
                    <a:pt x="253" y="75"/>
                    <a:pt x="247" y="89"/>
                    <a:pt x="247" y="104"/>
                  </a:cubicBezTo>
                  <a:lnTo>
                    <a:pt x="247" y="293"/>
                  </a:lnTo>
                  <a:cubicBezTo>
                    <a:pt x="235" y="311"/>
                    <a:pt x="228" y="333"/>
                    <a:pt x="226" y="356"/>
                  </a:cubicBezTo>
                  <a:cubicBezTo>
                    <a:pt x="219" y="347"/>
                    <a:pt x="210" y="338"/>
                    <a:pt x="201" y="332"/>
                  </a:cubicBezTo>
                  <a:cubicBezTo>
                    <a:pt x="200" y="325"/>
                    <a:pt x="199" y="319"/>
                    <a:pt x="199" y="313"/>
                  </a:cubicBezTo>
                  <a:lnTo>
                    <a:pt x="199" y="104"/>
                  </a:lnTo>
                  <a:cubicBezTo>
                    <a:pt x="199" y="76"/>
                    <a:pt x="211" y="50"/>
                    <a:pt x="230" y="31"/>
                  </a:cubicBezTo>
                  <a:cubicBezTo>
                    <a:pt x="248" y="12"/>
                    <a:pt x="274" y="0"/>
                    <a:pt x="303" y="0"/>
                  </a:cubicBezTo>
                  <a:close/>
                  <a:moveTo>
                    <a:pt x="130" y="344"/>
                  </a:moveTo>
                  <a:lnTo>
                    <a:pt x="130" y="344"/>
                  </a:lnTo>
                  <a:cubicBezTo>
                    <a:pt x="83" y="344"/>
                    <a:pt x="45" y="382"/>
                    <a:pt x="45" y="429"/>
                  </a:cubicBezTo>
                  <a:cubicBezTo>
                    <a:pt x="45" y="476"/>
                    <a:pt x="83" y="514"/>
                    <a:pt x="130" y="514"/>
                  </a:cubicBezTo>
                  <a:cubicBezTo>
                    <a:pt x="177" y="514"/>
                    <a:pt x="215" y="476"/>
                    <a:pt x="215" y="429"/>
                  </a:cubicBezTo>
                  <a:cubicBezTo>
                    <a:pt x="215" y="382"/>
                    <a:pt x="177" y="344"/>
                    <a:pt x="130" y="344"/>
                  </a:cubicBezTo>
                  <a:close/>
                  <a:moveTo>
                    <a:pt x="364" y="265"/>
                  </a:moveTo>
                  <a:lnTo>
                    <a:pt x="364" y="265"/>
                  </a:lnTo>
                  <a:cubicBezTo>
                    <a:pt x="307" y="265"/>
                    <a:pt x="261" y="311"/>
                    <a:pt x="261" y="368"/>
                  </a:cubicBezTo>
                  <a:cubicBezTo>
                    <a:pt x="261" y="425"/>
                    <a:pt x="307" y="471"/>
                    <a:pt x="364" y="471"/>
                  </a:cubicBezTo>
                  <a:cubicBezTo>
                    <a:pt x="420" y="471"/>
                    <a:pt x="466" y="425"/>
                    <a:pt x="466" y="368"/>
                  </a:cubicBezTo>
                  <a:cubicBezTo>
                    <a:pt x="466" y="311"/>
                    <a:pt x="420" y="265"/>
                    <a:pt x="364" y="265"/>
                  </a:cubicBezTo>
                  <a:close/>
                  <a:moveTo>
                    <a:pt x="274" y="748"/>
                  </a:moveTo>
                  <a:lnTo>
                    <a:pt x="274" y="748"/>
                  </a:lnTo>
                  <a:lnTo>
                    <a:pt x="274" y="601"/>
                  </a:lnTo>
                  <a:lnTo>
                    <a:pt x="285" y="601"/>
                  </a:lnTo>
                  <a:lnTo>
                    <a:pt x="285" y="748"/>
                  </a:lnTo>
                  <a:lnTo>
                    <a:pt x="285" y="771"/>
                  </a:lnTo>
                  <a:lnTo>
                    <a:pt x="446" y="771"/>
                  </a:lnTo>
                  <a:lnTo>
                    <a:pt x="446" y="748"/>
                  </a:lnTo>
                  <a:lnTo>
                    <a:pt x="446" y="601"/>
                  </a:lnTo>
                  <a:lnTo>
                    <a:pt x="457" y="601"/>
                  </a:lnTo>
                  <a:lnTo>
                    <a:pt x="457" y="748"/>
                  </a:lnTo>
                  <a:lnTo>
                    <a:pt x="522" y="748"/>
                  </a:lnTo>
                  <a:lnTo>
                    <a:pt x="522" y="548"/>
                  </a:lnTo>
                  <a:cubicBezTo>
                    <a:pt x="522" y="512"/>
                    <a:pt x="493" y="483"/>
                    <a:pt x="458" y="483"/>
                  </a:cubicBezTo>
                  <a:cubicBezTo>
                    <a:pt x="262" y="483"/>
                    <a:pt x="468" y="483"/>
                    <a:pt x="271" y="483"/>
                  </a:cubicBezTo>
                  <a:cubicBezTo>
                    <a:pt x="236" y="483"/>
                    <a:pt x="207" y="512"/>
                    <a:pt x="207" y="548"/>
                  </a:cubicBezTo>
                  <a:lnTo>
                    <a:pt x="207" y="748"/>
                  </a:lnTo>
                  <a:cubicBezTo>
                    <a:pt x="218" y="748"/>
                    <a:pt x="245" y="748"/>
                    <a:pt x="274" y="748"/>
                  </a:cubicBezTo>
                  <a:close/>
                  <a:moveTo>
                    <a:pt x="55" y="743"/>
                  </a:moveTo>
                  <a:lnTo>
                    <a:pt x="55" y="743"/>
                  </a:lnTo>
                  <a:lnTo>
                    <a:pt x="55" y="622"/>
                  </a:lnTo>
                  <a:lnTo>
                    <a:pt x="65" y="622"/>
                  </a:lnTo>
                  <a:lnTo>
                    <a:pt x="65" y="743"/>
                  </a:lnTo>
                  <a:lnTo>
                    <a:pt x="65" y="757"/>
                  </a:lnTo>
                  <a:lnTo>
                    <a:pt x="174" y="757"/>
                  </a:lnTo>
                  <a:lnTo>
                    <a:pt x="174" y="548"/>
                  </a:lnTo>
                  <a:cubicBezTo>
                    <a:pt x="174" y="540"/>
                    <a:pt x="175" y="532"/>
                    <a:pt x="177" y="524"/>
                  </a:cubicBezTo>
                  <a:lnTo>
                    <a:pt x="53" y="524"/>
                  </a:lnTo>
                  <a:cubicBezTo>
                    <a:pt x="24" y="524"/>
                    <a:pt x="0" y="548"/>
                    <a:pt x="0" y="577"/>
                  </a:cubicBezTo>
                  <a:lnTo>
                    <a:pt x="0" y="743"/>
                  </a:lnTo>
                  <a:cubicBezTo>
                    <a:pt x="10" y="743"/>
                    <a:pt x="32" y="743"/>
                    <a:pt x="55" y="7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12" name="矩形 20"/>
          <p:cNvSpPr/>
          <p:nvPr/>
        </p:nvSpPr>
        <p:spPr>
          <a:xfrm>
            <a:off x="0" y="3155950"/>
            <a:ext cx="5522913" cy="542925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5"/>
          <p:cNvSpPr txBox="1"/>
          <p:nvPr/>
        </p:nvSpPr>
        <p:spPr>
          <a:xfrm>
            <a:off x="1849438" y="3197225"/>
            <a:ext cx="1692275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113E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113E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ontents</a:t>
            </a:r>
            <a:endParaRPr lang="zh-CN" altLang="en-US" sz="2400" dirty="0">
              <a:solidFill>
                <a:srgbClr val="113E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14" name="矩形 27"/>
          <p:cNvSpPr/>
          <p:nvPr/>
        </p:nvSpPr>
        <p:spPr>
          <a:xfrm>
            <a:off x="6889750" y="2074863"/>
            <a:ext cx="4681538" cy="57626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5" name="矩形 28"/>
          <p:cNvSpPr/>
          <p:nvPr/>
        </p:nvSpPr>
        <p:spPr>
          <a:xfrm>
            <a:off x="6889750" y="2865438"/>
            <a:ext cx="4681538" cy="57626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6" name="矩形 29"/>
          <p:cNvSpPr/>
          <p:nvPr/>
        </p:nvSpPr>
        <p:spPr>
          <a:xfrm>
            <a:off x="6889750" y="3656013"/>
            <a:ext cx="4681538" cy="5746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7" name="矩形 30"/>
          <p:cNvSpPr/>
          <p:nvPr/>
        </p:nvSpPr>
        <p:spPr>
          <a:xfrm>
            <a:off x="6889750" y="4445000"/>
            <a:ext cx="4681538" cy="57626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8" name="矩形 31"/>
          <p:cNvSpPr/>
          <p:nvPr/>
        </p:nvSpPr>
        <p:spPr>
          <a:xfrm>
            <a:off x="6889750" y="5235575"/>
            <a:ext cx="4681538" cy="57626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90469" y="2075495"/>
            <a:ext cx="949816" cy="3735824"/>
            <a:chOff x="6897317" y="2075495"/>
            <a:chExt cx="949816" cy="3735824"/>
          </a:xfrm>
          <a:solidFill>
            <a:srgbClr val="113E6A"/>
          </a:solidFill>
        </p:grpSpPr>
        <p:sp>
          <p:nvSpPr>
            <p:cNvPr id="33" name="矩形 32"/>
            <p:cNvSpPr/>
            <p:nvPr/>
          </p:nvSpPr>
          <p:spPr bwMode="auto">
            <a:xfrm>
              <a:off x="6897317" y="207549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6897317" y="286543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6897317" y="365537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6897317" y="444531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6897317" y="523525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20" name="Rectangle 14"/>
          <p:cNvSpPr/>
          <p:nvPr/>
        </p:nvSpPr>
        <p:spPr>
          <a:xfrm>
            <a:off x="7077075" y="2239963"/>
            <a:ext cx="576263" cy="246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1" name="Rectangle 14"/>
          <p:cNvSpPr/>
          <p:nvPr/>
        </p:nvSpPr>
        <p:spPr>
          <a:xfrm>
            <a:off x="7077075" y="3022600"/>
            <a:ext cx="576263" cy="246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2" name="Rectangle 14"/>
          <p:cNvSpPr/>
          <p:nvPr/>
        </p:nvSpPr>
        <p:spPr>
          <a:xfrm>
            <a:off x="7077075" y="3814763"/>
            <a:ext cx="576263" cy="246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3" name="Rectangle 14"/>
          <p:cNvSpPr/>
          <p:nvPr/>
        </p:nvSpPr>
        <p:spPr>
          <a:xfrm>
            <a:off x="7077075" y="4618038"/>
            <a:ext cx="576263" cy="246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4" name="Rectangle 14"/>
          <p:cNvSpPr/>
          <p:nvPr/>
        </p:nvSpPr>
        <p:spPr>
          <a:xfrm>
            <a:off x="7077075" y="5410200"/>
            <a:ext cx="576263" cy="246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9"/>
          <p:cNvSpPr txBox="1"/>
          <p:nvPr/>
        </p:nvSpPr>
        <p:spPr>
          <a:xfrm>
            <a:off x="7983538" y="2157413"/>
            <a:ext cx="194786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11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发展历史</a:t>
            </a:r>
            <a:endParaRPr lang="zh-CN" altLang="en-US" sz="2000" b="1" dirty="0">
              <a:solidFill>
                <a:srgbClr val="113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59"/>
          <p:cNvSpPr txBox="1"/>
          <p:nvPr/>
        </p:nvSpPr>
        <p:spPr>
          <a:xfrm>
            <a:off x="7983538" y="2946400"/>
            <a:ext cx="24161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11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总体思想与流程</a:t>
            </a:r>
            <a:endParaRPr lang="zh-CN" altLang="en-US" sz="2000" b="1" dirty="0">
              <a:solidFill>
                <a:srgbClr val="113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9"/>
          <p:cNvSpPr txBox="1"/>
          <p:nvPr/>
        </p:nvSpPr>
        <p:spPr>
          <a:xfrm>
            <a:off x="7983538" y="3749675"/>
            <a:ext cx="31559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11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关键组件与实现</a:t>
            </a:r>
            <a:endParaRPr lang="en-US" altLang="zh-CN" sz="2000" b="1" dirty="0">
              <a:solidFill>
                <a:srgbClr val="113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59"/>
          <p:cNvSpPr txBox="1"/>
          <p:nvPr/>
        </p:nvSpPr>
        <p:spPr>
          <a:xfrm>
            <a:off x="7983538" y="5314950"/>
            <a:ext cx="29400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11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相关建议和结论</a:t>
            </a:r>
            <a:endParaRPr lang="zh-CN" altLang="en-US" sz="2000" b="1" dirty="0">
              <a:solidFill>
                <a:srgbClr val="113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3" grpId="0"/>
      <p:bldP spid="44" grpId="0"/>
      <p:bldP spid="45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7"/>
          <p:cNvSpPr txBox="1"/>
          <p:nvPr/>
        </p:nvSpPr>
        <p:spPr>
          <a:xfrm>
            <a:off x="1012825" y="176213"/>
            <a:ext cx="27451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结果可视化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5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rot="0">
            <a:off x="3722370" y="908685"/>
            <a:ext cx="8286750" cy="5088255"/>
            <a:chOff x="600" y="390"/>
            <a:chExt cx="16140" cy="9050"/>
          </a:xfrm>
        </p:grpSpPr>
        <p:pic>
          <p:nvPicPr>
            <p:cNvPr id="14" name="图片 13" descr="127generic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600" y="390"/>
              <a:ext cx="5380" cy="2353"/>
            </a:xfrm>
            <a:prstGeom prst="rect">
              <a:avLst/>
            </a:prstGeom>
          </p:spPr>
        </p:pic>
        <p:pic>
          <p:nvPicPr>
            <p:cNvPr id="16" name="图片 15" descr="146generic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0" y="390"/>
              <a:ext cx="5380" cy="2353"/>
            </a:xfrm>
            <a:prstGeom prst="rect">
              <a:avLst/>
            </a:prstGeom>
          </p:spPr>
        </p:pic>
        <p:pic>
          <p:nvPicPr>
            <p:cNvPr id="17" name="图片 16" descr="153generic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360" y="390"/>
              <a:ext cx="5380" cy="2353"/>
            </a:xfrm>
            <a:prstGeom prst="rect">
              <a:avLst/>
            </a:prstGeom>
          </p:spPr>
        </p:pic>
        <p:pic>
          <p:nvPicPr>
            <p:cNvPr id="18" name="图片 17" descr="173generic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0" y="2743"/>
              <a:ext cx="5380" cy="2353"/>
            </a:xfrm>
            <a:prstGeom prst="rect">
              <a:avLst/>
            </a:prstGeom>
          </p:spPr>
        </p:pic>
        <p:pic>
          <p:nvPicPr>
            <p:cNvPr id="19" name="图片 18" descr="180generic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980" y="2743"/>
              <a:ext cx="5380" cy="2353"/>
            </a:xfrm>
            <a:prstGeom prst="rect">
              <a:avLst/>
            </a:prstGeom>
          </p:spPr>
        </p:pic>
        <p:pic>
          <p:nvPicPr>
            <p:cNvPr id="20" name="图片 19" descr="189generic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360" y="2743"/>
              <a:ext cx="5380" cy="2353"/>
            </a:xfrm>
            <a:prstGeom prst="rect">
              <a:avLst/>
            </a:prstGeom>
          </p:spPr>
        </p:pic>
        <p:pic>
          <p:nvPicPr>
            <p:cNvPr id="21" name="图片 20" descr="632generic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00" y="4734"/>
              <a:ext cx="5380" cy="2353"/>
            </a:xfrm>
            <a:prstGeom prst="rect">
              <a:avLst/>
            </a:prstGeom>
          </p:spPr>
        </p:pic>
        <p:pic>
          <p:nvPicPr>
            <p:cNvPr id="22" name="图片 21" descr="636generic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980" y="4734"/>
              <a:ext cx="5380" cy="2353"/>
            </a:xfrm>
            <a:prstGeom prst="rect">
              <a:avLst/>
            </a:prstGeom>
          </p:spPr>
        </p:pic>
        <p:pic>
          <p:nvPicPr>
            <p:cNvPr id="23" name="图片 22" descr="639generic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1360" y="4734"/>
              <a:ext cx="5380" cy="2353"/>
            </a:xfrm>
            <a:prstGeom prst="rect">
              <a:avLst/>
            </a:prstGeom>
          </p:spPr>
        </p:pic>
        <p:pic>
          <p:nvPicPr>
            <p:cNvPr id="24" name="图片 23" descr="3074generic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00" y="7087"/>
              <a:ext cx="5380" cy="2353"/>
            </a:xfrm>
            <a:prstGeom prst="rect">
              <a:avLst/>
            </a:prstGeom>
          </p:spPr>
        </p:pic>
        <p:pic>
          <p:nvPicPr>
            <p:cNvPr id="25" name="图片 24" descr="3080generic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5980" y="7087"/>
              <a:ext cx="5380" cy="2353"/>
            </a:xfrm>
            <a:prstGeom prst="rect">
              <a:avLst/>
            </a:prstGeom>
          </p:spPr>
        </p:pic>
        <p:pic>
          <p:nvPicPr>
            <p:cNvPr id="26" name="图片 25" descr="3083generic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1360" y="7087"/>
              <a:ext cx="5380" cy="2353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37820" y="1052830"/>
            <a:ext cx="34353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转弯场景：在车辆转弯的非匀速场景下，保持稳定跟踪</a:t>
            </a: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密集场景：在密集场景下保持稳定的跟踪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遮挡恢复：在相机与目标都在运动的情况对被遮挡的目标恢复跟踪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完全遮挡：在目标被完全遮挡的情况下，保持跟踪</a:t>
            </a: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1"/>
          <p:nvPr/>
        </p:nvSpPr>
        <p:spPr>
          <a:xfrm>
            <a:off x="769938" y="2311400"/>
            <a:ext cx="10728325" cy="817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感谢您的批评指正</a:t>
            </a:r>
            <a:endParaRPr lang="zh-CN" altLang="en-US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Rectangle 5"/>
          <p:cNvSpPr/>
          <p:nvPr/>
        </p:nvSpPr>
        <p:spPr>
          <a:xfrm>
            <a:off x="34925" y="6745288"/>
            <a:ext cx="12196763" cy="412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2" name="Oval 6"/>
          <p:cNvSpPr/>
          <p:nvPr/>
        </p:nvSpPr>
        <p:spPr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3" name="Freeform 7"/>
          <p:cNvSpPr>
            <a:spLocks noEditPoints="1"/>
          </p:cNvSpPr>
          <p:nvPr/>
        </p:nvSpPr>
        <p:spPr>
          <a:xfrm>
            <a:off x="5972175" y="5926138"/>
            <a:ext cx="261938" cy="4413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45" y="943854"/>
            <a:ext cx="4220005" cy="802395"/>
          </a:xfrm>
          <a:prstGeom prst="rect">
            <a:avLst/>
          </a:prstGeom>
        </p:spPr>
      </p:pic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  <p:bldP spid="7181" grpId="0" bldLvl="0" animBg="1"/>
      <p:bldP spid="718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Freeform 11"/>
          <p:cNvSpPr>
            <a:spLocks noEditPoints="1"/>
          </p:cNvSpPr>
          <p:nvPr/>
        </p:nvSpPr>
        <p:spPr>
          <a:xfrm>
            <a:off x="5595938" y="936625"/>
            <a:ext cx="1152525" cy="1217613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TextBox 77"/>
          <p:cNvSpPr txBox="1"/>
          <p:nvPr/>
        </p:nvSpPr>
        <p:spPr>
          <a:xfrm>
            <a:off x="4548505" y="3068955"/>
            <a:ext cx="36353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发展历史</a:t>
            </a:r>
            <a:endParaRPr lang="zh-CN" altLang="en-US" sz="4400" b="1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6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5" grpId="0"/>
      <p:bldP spid="102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986790" y="4523105"/>
            <a:ext cx="10521315" cy="148145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6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6335" y="4725035"/>
            <a:ext cx="10377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002060"/>
                </a:solidFill>
              </a:rPr>
              <a:t>统一</a:t>
            </a:r>
            <a:r>
              <a:rPr lang="zh-CN" altLang="en-US" sz="2400">
                <a:solidFill>
                  <a:schemeClr val="accent2"/>
                </a:solidFill>
              </a:rPr>
              <a:t>的视角表达形式，便于多相机、图像点云融合</a:t>
            </a:r>
            <a:endParaRPr lang="zh-CN" altLang="en-US" sz="2400">
              <a:solidFill>
                <a:schemeClr val="accent2"/>
              </a:solidFill>
            </a:endParaRPr>
          </a:p>
          <a:p>
            <a:pPr algn="ctr"/>
            <a:r>
              <a:rPr lang="zh-CN" altLang="en-US" sz="2400">
                <a:solidFill>
                  <a:schemeClr val="accent2"/>
                </a:solidFill>
              </a:rPr>
              <a:t>没有远小近大的</a:t>
            </a:r>
            <a:r>
              <a:rPr lang="zh-CN" altLang="en-US" sz="2400">
                <a:solidFill>
                  <a:srgbClr val="002060"/>
                </a:solidFill>
              </a:rPr>
              <a:t>尺度问题</a:t>
            </a:r>
            <a:r>
              <a:rPr lang="zh-CN" altLang="en-US" sz="2400">
                <a:solidFill>
                  <a:schemeClr val="accent2"/>
                </a:solidFill>
              </a:rPr>
              <a:t>以及</a:t>
            </a:r>
            <a:r>
              <a:rPr lang="zh-CN" altLang="en-US" sz="2400">
                <a:solidFill>
                  <a:srgbClr val="002060"/>
                </a:solidFill>
              </a:rPr>
              <a:t>遮挡问题</a:t>
            </a:r>
            <a:endParaRPr lang="zh-CN" altLang="en-US" sz="2400">
              <a:solidFill>
                <a:schemeClr val="accent2"/>
              </a:solidFill>
            </a:endParaRPr>
          </a:p>
          <a:p>
            <a:pPr algn="ctr"/>
            <a:r>
              <a:rPr lang="zh-CN" altLang="en-US" sz="2400">
                <a:solidFill>
                  <a:schemeClr val="accent2"/>
                </a:solidFill>
              </a:rPr>
              <a:t>便于后续的自动驾驶</a:t>
            </a:r>
            <a:r>
              <a:rPr lang="zh-CN" altLang="en-US" sz="2400">
                <a:solidFill>
                  <a:srgbClr val="002060"/>
                </a:solidFill>
              </a:rPr>
              <a:t>任务开发</a:t>
            </a:r>
            <a:endParaRPr lang="zh-CN" altLang="en-US" sz="240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500" y="981075"/>
            <a:ext cx="109842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                                           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what’s bev</a:t>
            </a:r>
            <a:r>
              <a:rPr lang="zh-CN" altLang="en-US" sz="2800"/>
              <a:t>？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                                               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why bev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？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30300" y="1557020"/>
            <a:ext cx="4653915" cy="2661208"/>
            <a:chOff x="4841" y="1998"/>
            <a:chExt cx="8278" cy="5084"/>
          </a:xfrm>
        </p:grpSpPr>
        <p:pic>
          <p:nvPicPr>
            <p:cNvPr id="5" name="图片 4" descr="年看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41" y="1998"/>
              <a:ext cx="8278" cy="385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655" y="5849"/>
              <a:ext cx="5111" cy="1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Bird’s Eye View</a:t>
              </a:r>
              <a:endParaRPr lang="zh-CN"/>
            </a:p>
            <a:p>
              <a:pPr algn="ctr"/>
              <a:r>
                <a:rPr lang="zh-CN"/>
                <a:t>鸟瞰图视角</a:t>
              </a:r>
              <a:endParaRPr lang="zh-CN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61505" y="1557020"/>
            <a:ext cx="4572000" cy="2660650"/>
            <a:chOff x="11415" y="2452"/>
            <a:chExt cx="7200" cy="4190"/>
          </a:xfrm>
        </p:grpSpPr>
        <p:pic>
          <p:nvPicPr>
            <p:cNvPr id="17" name="图片 16" descr="前试图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5" y="2452"/>
              <a:ext cx="7200" cy="31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232" y="5626"/>
              <a:ext cx="452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Front View</a:t>
              </a:r>
              <a:endParaRPr lang="zh-CN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zh-CN"/>
                <a:t>前向视角</a:t>
              </a:r>
              <a:endParaRPr lang="zh-CN"/>
            </a:p>
          </p:txBody>
        </p:sp>
      </p:grpSp>
      <p:sp>
        <p:nvSpPr>
          <p:cNvPr id="21" name="矩形 20"/>
          <p:cNvSpPr/>
          <p:nvPr/>
        </p:nvSpPr>
        <p:spPr>
          <a:xfrm>
            <a:off x="5784215" y="1988820"/>
            <a:ext cx="12001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zh-CN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9135" y="980440"/>
            <a:ext cx="11236960" cy="5261610"/>
          </a:xfrm>
          <a:prstGeom prst="rect">
            <a:avLst/>
          </a:prstGeom>
          <a:noFill/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27"/>
          <p:cNvSpPr txBox="1"/>
          <p:nvPr/>
        </p:nvSpPr>
        <p:spPr>
          <a:xfrm>
            <a:off x="1012825" y="176213"/>
            <a:ext cx="236347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研究历史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7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6" name="Oval 6"/>
          <p:cNvSpPr/>
          <p:nvPr/>
        </p:nvSpPr>
        <p:spPr>
          <a:xfrm flipH="1">
            <a:off x="1085215" y="1558925"/>
            <a:ext cx="4257675" cy="4256088"/>
          </a:xfrm>
          <a:prstGeom prst="ellipse">
            <a:avLst/>
          </a:prstGeom>
          <a:noFill/>
          <a:ln w="11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Line 16"/>
          <p:cNvSpPr/>
          <p:nvPr/>
        </p:nvSpPr>
        <p:spPr>
          <a:xfrm flipH="1">
            <a:off x="2744153" y="2173288"/>
            <a:ext cx="790575" cy="804862"/>
          </a:xfrm>
          <a:prstGeom prst="line">
            <a:avLst/>
          </a:prstGeom>
          <a:ln w="19050" cap="flat" cmpd="sng">
            <a:solidFill>
              <a:srgbClr val="2E2C2C"/>
            </a:solidFill>
            <a:prstDash val="solid"/>
            <a:round/>
            <a:headEnd type="triangle" w="med" len="med"/>
            <a:tailEnd type="none" w="med" len="med"/>
          </a:ln>
        </p:spPr>
      </p:sp>
      <p:grpSp>
        <p:nvGrpSpPr>
          <p:cNvPr id="23560" name="组合 8"/>
          <p:cNvGrpSpPr/>
          <p:nvPr/>
        </p:nvGrpSpPr>
        <p:grpSpPr bwMode="auto">
          <a:xfrm flipH="1">
            <a:off x="3371215" y="1233487"/>
            <a:ext cx="1038225" cy="1038225"/>
            <a:chOff x="0" y="0"/>
            <a:chExt cx="1038225" cy="1038225"/>
          </a:xfrm>
          <a:solidFill>
            <a:srgbClr val="113E6A"/>
          </a:solidFill>
        </p:grpSpPr>
        <p:sp>
          <p:nvSpPr>
            <p:cNvPr id="23561" name="Oval 10"/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2" name="TextBox 10"/>
            <p:cNvSpPr txBox="1">
              <a:spLocks noChangeArrowheads="1"/>
            </p:cNvSpPr>
            <p:nvPr/>
          </p:nvSpPr>
          <p:spPr bwMode="auto">
            <a:xfrm>
              <a:off x="112953" y="165169"/>
              <a:ext cx="812317" cy="7067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自底向上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569" name="Oval 8"/>
          <p:cNvSpPr/>
          <p:nvPr/>
        </p:nvSpPr>
        <p:spPr>
          <a:xfrm flipH="1">
            <a:off x="323215" y="2405063"/>
            <a:ext cx="2411413" cy="2411412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70" name="Oval 9"/>
          <p:cNvSpPr/>
          <p:nvPr/>
        </p:nvSpPr>
        <p:spPr>
          <a:xfrm flipH="1">
            <a:off x="513715" y="2595563"/>
            <a:ext cx="2030413" cy="2032000"/>
          </a:xfrm>
          <a:prstGeom prst="ellipse">
            <a:avLst/>
          </a:prstGeom>
          <a:solidFill>
            <a:srgbClr val="006BBC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71" name="TextBox 20"/>
          <p:cNvSpPr txBox="1"/>
          <p:nvPr/>
        </p:nvSpPr>
        <p:spPr>
          <a:xfrm flipH="1">
            <a:off x="931228" y="3103563"/>
            <a:ext cx="119380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构建方法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72" name="组合 21"/>
          <p:cNvGrpSpPr/>
          <p:nvPr/>
        </p:nvGrpSpPr>
        <p:grpSpPr bwMode="auto">
          <a:xfrm flipH="1">
            <a:off x="3383914" y="5116511"/>
            <a:ext cx="1038225" cy="1039814"/>
            <a:chOff x="0" y="0"/>
            <a:chExt cx="1038225" cy="1039812"/>
          </a:xfrm>
          <a:solidFill>
            <a:srgbClr val="113E6A"/>
          </a:solidFill>
        </p:grpSpPr>
        <p:sp>
          <p:nvSpPr>
            <p:cNvPr id="23573" name="Oval 11"/>
            <p:cNvSpPr>
              <a:spLocks noChangeArrowheads="1"/>
            </p:cNvSpPr>
            <p:nvPr/>
          </p:nvSpPr>
          <p:spPr bwMode="auto">
            <a:xfrm>
              <a:off x="0" y="0"/>
              <a:ext cx="1038225" cy="1039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126601" y="172444"/>
              <a:ext cx="812317" cy="7067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自顶向下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575" name="Line 16"/>
          <p:cNvSpPr/>
          <p:nvPr/>
        </p:nvSpPr>
        <p:spPr>
          <a:xfrm flipH="1" flipV="1">
            <a:off x="2729865" y="4438650"/>
            <a:ext cx="792163" cy="804863"/>
          </a:xfrm>
          <a:prstGeom prst="line">
            <a:avLst/>
          </a:prstGeom>
          <a:ln w="19050" cap="flat" cmpd="sng">
            <a:solidFill>
              <a:srgbClr val="2E2C2C"/>
            </a:solidFill>
            <a:prstDash val="solid"/>
            <a:round/>
            <a:headEnd type="triangle" w="med" len="med"/>
            <a:tailEnd type="none" w="med" len="med"/>
          </a:ln>
        </p:spPr>
      </p:sp>
      <p:sp>
        <p:nvSpPr>
          <p:cNvPr id="4" name="文本框 3"/>
          <p:cNvSpPr txBox="1"/>
          <p:nvPr/>
        </p:nvSpPr>
        <p:spPr>
          <a:xfrm>
            <a:off x="5449570" y="2277110"/>
            <a:ext cx="578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67475" y="1376045"/>
            <a:ext cx="28714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LSS </a:t>
            </a:r>
            <a:r>
              <a:rPr lang="zh-CN" altLang="en-US"/>
              <a:t>稠密</a:t>
            </a:r>
            <a:endParaRPr lang="en-US" altLang="zh-CN"/>
          </a:p>
          <a:p>
            <a:r>
              <a:rPr lang="en-US" altLang="zh-CN"/>
              <a:t>IPM  </a:t>
            </a:r>
            <a:r>
              <a:rPr lang="zh-CN" altLang="en-US"/>
              <a:t>平面假设</a:t>
            </a:r>
            <a:endParaRPr lang="zh-CN" altLang="en-US"/>
          </a:p>
          <a:p>
            <a:r>
              <a:rPr lang="en-US" altLang="zh-CN"/>
              <a:t>mlp   </a:t>
            </a:r>
            <a:r>
              <a:rPr lang="zh-CN" altLang="en-US"/>
              <a:t>舍弃内外参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bevformer</a:t>
            </a:r>
            <a:endParaRPr lang="en-US" altLang="zh-CN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8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8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8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8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23556" grpId="0" bldLvl="0" animBg="1"/>
      <p:bldP spid="23569" grpId="0" bldLvl="0" animBg="1"/>
      <p:bldP spid="23570" grpId="0" bldLvl="0" animBg="1"/>
      <p:bldP spid="235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/>
          <p:nvPr/>
        </p:nvSpPr>
        <p:spPr>
          <a:xfrm>
            <a:off x="1012825" y="176213"/>
            <a:ext cx="22498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Line 9"/>
          <p:cNvSpPr/>
          <p:nvPr/>
        </p:nvSpPr>
        <p:spPr>
          <a:xfrm>
            <a:off x="2478088" y="1557655"/>
            <a:ext cx="8459787" cy="0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TextBox 5"/>
          <p:cNvSpPr txBox="1"/>
          <p:nvPr/>
        </p:nvSpPr>
        <p:spPr>
          <a:xfrm>
            <a:off x="2513330" y="1097280"/>
            <a:ext cx="6985000" cy="429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基于检测的跟踪</a:t>
            </a:r>
            <a:r>
              <a:rPr lang="en-US" altLang="zh-CN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（</a:t>
            </a:r>
            <a:r>
              <a:rPr lang="en-US" altLang="zh-CN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tracking-by-detection TBD</a:t>
            </a:r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endParaRPr lang="zh-CN" altLang="en-US" sz="22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4343" name="Freeform 8"/>
          <p:cNvSpPr/>
          <p:nvPr/>
        </p:nvSpPr>
        <p:spPr>
          <a:xfrm>
            <a:off x="2046288" y="1400493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4" name="Line 9"/>
          <p:cNvSpPr/>
          <p:nvPr/>
        </p:nvSpPr>
        <p:spPr>
          <a:xfrm>
            <a:off x="2478088" y="4729163"/>
            <a:ext cx="8459787" cy="0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5" name="TextBox 9"/>
          <p:cNvSpPr txBox="1"/>
          <p:nvPr/>
        </p:nvSpPr>
        <p:spPr>
          <a:xfrm>
            <a:off x="2513013" y="4270375"/>
            <a:ext cx="3563937" cy="429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联合检测与跟踪</a:t>
            </a:r>
            <a:endParaRPr lang="zh-CN" altLang="en-US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TextBox 10"/>
          <p:cNvSpPr txBox="1"/>
          <p:nvPr/>
        </p:nvSpPr>
        <p:spPr>
          <a:xfrm>
            <a:off x="2505075" y="4781550"/>
            <a:ext cx="84328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网络结构简单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平衡精度与速度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依赖检测器精度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7" name="Freeform 8"/>
          <p:cNvSpPr/>
          <p:nvPr/>
        </p:nvSpPr>
        <p:spPr>
          <a:xfrm>
            <a:off x="2046288" y="4573588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/>
          <p:nvPr/>
        </p:nvSpPr>
        <p:spPr>
          <a:xfrm>
            <a:off x="2518728" y="3246438"/>
            <a:ext cx="7199312" cy="0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9" name="TextBox 14"/>
          <p:cNvSpPr txBox="1"/>
          <p:nvPr/>
        </p:nvSpPr>
        <p:spPr>
          <a:xfrm>
            <a:off x="2502853" y="2787650"/>
            <a:ext cx="3681412" cy="429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基于跟踪的检测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1" name="Freeform 8"/>
          <p:cNvSpPr/>
          <p:nvPr/>
        </p:nvSpPr>
        <p:spPr>
          <a:xfrm>
            <a:off x="2029778" y="3089275"/>
            <a:ext cx="271462" cy="3127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/>
          <p:nvPr/>
        </p:nvSpPr>
        <p:spPr>
          <a:xfrm>
            <a:off x="822325" y="1019493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3" name="Oval 7"/>
          <p:cNvSpPr/>
          <p:nvPr/>
        </p:nvSpPr>
        <p:spPr>
          <a:xfrm>
            <a:off x="912813" y="1109980"/>
            <a:ext cx="896937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4" name="TextBox 19"/>
          <p:cNvSpPr txBox="1"/>
          <p:nvPr/>
        </p:nvSpPr>
        <p:spPr>
          <a:xfrm>
            <a:off x="912813" y="1233805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5" name="Oval 6"/>
          <p:cNvSpPr/>
          <p:nvPr/>
        </p:nvSpPr>
        <p:spPr>
          <a:xfrm>
            <a:off x="894080" y="4980305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6" name="Oval 7"/>
          <p:cNvSpPr/>
          <p:nvPr/>
        </p:nvSpPr>
        <p:spPr>
          <a:xfrm>
            <a:off x="912813" y="4281488"/>
            <a:ext cx="896937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7" name="Oval 6"/>
          <p:cNvSpPr/>
          <p:nvPr/>
        </p:nvSpPr>
        <p:spPr>
          <a:xfrm>
            <a:off x="842328" y="2708275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8" name="Oval 7"/>
          <p:cNvSpPr/>
          <p:nvPr/>
        </p:nvSpPr>
        <p:spPr>
          <a:xfrm>
            <a:off x="932815" y="2798763"/>
            <a:ext cx="895350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9" name="TextBox 24"/>
          <p:cNvSpPr txBox="1"/>
          <p:nvPr/>
        </p:nvSpPr>
        <p:spPr>
          <a:xfrm>
            <a:off x="924878" y="2955925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25"/>
          <p:cNvSpPr txBox="1"/>
          <p:nvPr/>
        </p:nvSpPr>
        <p:spPr>
          <a:xfrm>
            <a:off x="900113" y="4413250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74260" y="1768475"/>
            <a:ext cx="7569835" cy="786130"/>
            <a:chOff x="7128" y="3758"/>
            <a:chExt cx="11921" cy="1238"/>
          </a:xfrm>
        </p:grpSpPr>
        <p:pic>
          <p:nvPicPr>
            <p:cNvPr id="104" name="图片 103" descr="00004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128" y="3889"/>
              <a:ext cx="3660" cy="1107"/>
            </a:xfrm>
            <a:prstGeom prst="rect">
              <a:avLst/>
            </a:prstGeom>
            <a:scene3d>
              <a:camera prst="orthographicFront">
                <a:rot lat="600000" lon="17400000" rev="0"/>
              </a:camera>
              <a:lightRig rig="threePt" dir="t"/>
            </a:scene3d>
          </p:spPr>
        </p:pic>
        <p:sp>
          <p:nvSpPr>
            <p:cNvPr id="40" name="立方体 39"/>
            <p:cNvSpPr/>
            <p:nvPr/>
          </p:nvSpPr>
          <p:spPr>
            <a:xfrm>
              <a:off x="10284" y="4064"/>
              <a:ext cx="1015" cy="535"/>
            </a:xfrm>
            <a:prstGeom prst="cube">
              <a:avLst>
                <a:gd name="adj" fmla="val 27453"/>
              </a:avLst>
            </a:prstGeom>
            <a:solidFill>
              <a:srgbClr val="FFC000"/>
            </a:solidFill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>
              <a:off x="9604" y="4380"/>
              <a:ext cx="680" cy="0"/>
            </a:xfrm>
            <a:prstGeom prst="straightConnector1">
              <a:avLst/>
            </a:prstGeom>
            <a:ln w="19050" cmpd="sng">
              <a:solidFill>
                <a:srgbClr val="202020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10229" y="4201"/>
              <a:ext cx="107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rgbClr val="000000"/>
                  </a:solidFill>
                </a:rPr>
                <a:t>检测器</a:t>
              </a:r>
              <a:endParaRPr lang="zh-CN" altLang="en-US" sz="1200">
                <a:solidFill>
                  <a:srgbClr val="000000"/>
                </a:solidFill>
              </a:endParaRPr>
            </a:p>
          </p:txBody>
        </p:sp>
        <p:pic>
          <p:nvPicPr>
            <p:cNvPr id="17" name="图片 16" descr="510pre_h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7" y="3758"/>
              <a:ext cx="3731" cy="1120"/>
            </a:xfrm>
            <a:prstGeom prst="rect">
              <a:avLst/>
            </a:prstGeom>
            <a:scene3d>
              <a:camera prst="orthographicFront">
                <a:rot lat="600000" lon="17400000" rev="0"/>
              </a:camera>
              <a:lightRig rig="threePt" dir="t"/>
            </a:scene3d>
          </p:spPr>
        </p:pic>
        <p:cxnSp>
          <p:nvCxnSpPr>
            <p:cNvPr id="3" name="直接箭头连接符 2"/>
            <p:cNvCxnSpPr/>
            <p:nvPr/>
          </p:nvCxnSpPr>
          <p:spPr>
            <a:xfrm>
              <a:off x="11299" y="4331"/>
              <a:ext cx="680" cy="0"/>
            </a:xfrm>
            <a:prstGeom prst="straightConnector1">
              <a:avLst/>
            </a:prstGeom>
            <a:ln w="19050" cmpd="sng">
              <a:solidFill>
                <a:srgbClr val="202020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立方体 3"/>
            <p:cNvSpPr/>
            <p:nvPr/>
          </p:nvSpPr>
          <p:spPr>
            <a:xfrm>
              <a:off x="14027" y="4063"/>
              <a:ext cx="1015" cy="535"/>
            </a:xfrm>
            <a:prstGeom prst="cube">
              <a:avLst>
                <a:gd name="adj" fmla="val 27453"/>
              </a:avLst>
            </a:prstGeom>
            <a:solidFill>
              <a:srgbClr val="FFC000"/>
            </a:solidFill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972" y="4200"/>
              <a:ext cx="107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rgbClr val="000000"/>
                  </a:solidFill>
                </a:rPr>
                <a:t>跟踪器</a:t>
              </a:r>
              <a:endParaRPr lang="zh-CN" alt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13331" y="4330"/>
              <a:ext cx="680" cy="0"/>
            </a:xfrm>
            <a:prstGeom prst="straightConnector1">
              <a:avLst/>
            </a:prstGeom>
            <a:ln w="19050" cmpd="sng">
              <a:solidFill>
                <a:srgbClr val="202020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14618" y="3848"/>
              <a:ext cx="4431" cy="866"/>
              <a:chOff x="12016" y="4229"/>
              <a:chExt cx="8535" cy="3194"/>
            </a:xfrm>
          </p:grpSpPr>
          <p:pic>
            <p:nvPicPr>
              <p:cNvPr id="208" name="图片 207" descr="510generic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16" y="4229"/>
                <a:ext cx="6309" cy="1871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pic>
            <p:nvPicPr>
              <p:cNvPr id="209" name="图片 208" descr="509generic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1" y="4935"/>
                <a:ext cx="6312" cy="1872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cxnSp>
            <p:nvCxnSpPr>
              <p:cNvPr id="210" name="曲线连接符 209"/>
              <p:cNvCxnSpPr/>
              <p:nvPr/>
            </p:nvCxnSpPr>
            <p:spPr>
              <a:xfrm>
                <a:off x="14546" y="5558"/>
                <a:ext cx="930" cy="795"/>
              </a:xfrm>
              <a:prstGeom prst="curvedConnector3">
                <a:avLst>
                  <a:gd name="adj1" fmla="val 50062"/>
                </a:avLst>
              </a:prstGeom>
              <a:ln w="60325">
                <a:solidFill>
                  <a:srgbClr val="CC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曲线连接符 210"/>
              <p:cNvCxnSpPr/>
              <p:nvPr/>
            </p:nvCxnSpPr>
            <p:spPr>
              <a:xfrm>
                <a:off x="15746" y="5002"/>
                <a:ext cx="945" cy="675"/>
              </a:xfrm>
              <a:prstGeom prst="curvedConnector3">
                <a:avLst>
                  <a:gd name="adj1" fmla="val 50008"/>
                </a:avLst>
              </a:prstGeom>
              <a:ln w="6032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2" name="图片 211" descr="511generic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1" y="5551"/>
                <a:ext cx="6311" cy="1872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cxnSp>
            <p:nvCxnSpPr>
              <p:cNvPr id="213" name="曲线连接符 212"/>
              <p:cNvCxnSpPr/>
              <p:nvPr/>
            </p:nvCxnSpPr>
            <p:spPr>
              <a:xfrm>
                <a:off x="15490" y="6368"/>
                <a:ext cx="1365" cy="570"/>
              </a:xfrm>
              <a:prstGeom prst="curvedConnector3">
                <a:avLst>
                  <a:gd name="adj1" fmla="val 50005"/>
                </a:avLst>
              </a:prstGeom>
              <a:ln w="60325">
                <a:solidFill>
                  <a:srgbClr val="CC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曲线连接符 213"/>
              <p:cNvCxnSpPr/>
              <p:nvPr/>
            </p:nvCxnSpPr>
            <p:spPr>
              <a:xfrm>
                <a:off x="16751" y="5721"/>
                <a:ext cx="1290" cy="601"/>
              </a:xfrm>
              <a:prstGeom prst="curvedConnector3">
                <a:avLst>
                  <a:gd name="adj1" fmla="val 50044"/>
                </a:avLst>
              </a:prstGeom>
              <a:ln w="6032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箭头连接符 7"/>
            <p:cNvCxnSpPr/>
            <p:nvPr/>
          </p:nvCxnSpPr>
          <p:spPr>
            <a:xfrm>
              <a:off x="15042" y="4316"/>
              <a:ext cx="680" cy="0"/>
            </a:xfrm>
            <a:prstGeom prst="straightConnector1">
              <a:avLst/>
            </a:prstGeom>
            <a:ln w="19050" cmpd="sng">
              <a:solidFill>
                <a:srgbClr val="202020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66670" y="1628775"/>
            <a:ext cx="2863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依赖检测器精度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跟踪器不使用图像信息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36795" y="3547745"/>
            <a:ext cx="7569200" cy="786130"/>
            <a:chOff x="7730" y="6152"/>
            <a:chExt cx="11920" cy="1238"/>
          </a:xfrm>
        </p:grpSpPr>
        <p:grpSp>
          <p:nvGrpSpPr>
            <p:cNvPr id="11" name="组合 10"/>
            <p:cNvGrpSpPr/>
            <p:nvPr/>
          </p:nvGrpSpPr>
          <p:grpSpPr>
            <a:xfrm>
              <a:off x="7730" y="6152"/>
              <a:ext cx="11921" cy="1238"/>
              <a:chOff x="7128" y="3758"/>
              <a:chExt cx="11921" cy="1238"/>
            </a:xfrm>
          </p:grpSpPr>
          <p:pic>
            <p:nvPicPr>
              <p:cNvPr id="12" name="图片 11" descr="00004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128" y="3889"/>
                <a:ext cx="3660" cy="1107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sp>
            <p:nvSpPr>
              <p:cNvPr id="13" name="立方体 12"/>
              <p:cNvSpPr/>
              <p:nvPr/>
            </p:nvSpPr>
            <p:spPr>
              <a:xfrm>
                <a:off x="10284" y="4064"/>
                <a:ext cx="1015" cy="535"/>
              </a:xfrm>
              <a:prstGeom prst="cube">
                <a:avLst>
                  <a:gd name="adj" fmla="val 27453"/>
                </a:avLst>
              </a:prstGeom>
              <a:solidFill>
                <a:srgbClr val="FFC000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9604" y="4380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10229" y="4201"/>
                <a:ext cx="107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solidFill>
                      <a:srgbClr val="000000"/>
                    </a:solidFill>
                  </a:rPr>
                  <a:t>检测器</a:t>
                </a:r>
                <a:endParaRPr lang="zh-CN" altLang="en-US" sz="12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图片 15" descr="510pre_h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37" y="3758"/>
                <a:ext cx="3731" cy="1120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cxnSp>
            <p:nvCxnSpPr>
              <p:cNvPr id="18" name="直接箭头连接符 17"/>
              <p:cNvCxnSpPr/>
              <p:nvPr/>
            </p:nvCxnSpPr>
            <p:spPr>
              <a:xfrm>
                <a:off x="11299" y="4331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立方体 18"/>
              <p:cNvSpPr/>
              <p:nvPr/>
            </p:nvSpPr>
            <p:spPr>
              <a:xfrm>
                <a:off x="14027" y="4063"/>
                <a:ext cx="1015" cy="535"/>
              </a:xfrm>
              <a:prstGeom prst="cube">
                <a:avLst>
                  <a:gd name="adj" fmla="val 27453"/>
                </a:avLst>
              </a:prstGeom>
              <a:solidFill>
                <a:srgbClr val="FFC000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3972" y="4200"/>
                <a:ext cx="107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solidFill>
                      <a:srgbClr val="000000"/>
                    </a:solidFill>
                  </a:rPr>
                  <a:t>跟踪器</a:t>
                </a:r>
                <a:endParaRPr lang="zh-CN" altLang="en-US" sz="12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直接箭头连接符 20"/>
              <p:cNvCxnSpPr/>
              <p:nvPr/>
            </p:nvCxnSpPr>
            <p:spPr>
              <a:xfrm>
                <a:off x="13331" y="4330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组合 21"/>
              <p:cNvGrpSpPr/>
              <p:nvPr/>
            </p:nvGrpSpPr>
            <p:grpSpPr>
              <a:xfrm>
                <a:off x="14618" y="3848"/>
                <a:ext cx="4431" cy="866"/>
                <a:chOff x="12016" y="4229"/>
                <a:chExt cx="8535" cy="3194"/>
              </a:xfrm>
            </p:grpSpPr>
            <p:pic>
              <p:nvPicPr>
                <p:cNvPr id="23" name="图片 22" descr="510generic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16" y="4229"/>
                  <a:ext cx="6309" cy="1871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pic>
              <p:nvPicPr>
                <p:cNvPr id="24" name="图片 23" descr="509generic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61" y="4935"/>
                  <a:ext cx="6312" cy="1872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cxnSp>
              <p:nvCxnSpPr>
                <p:cNvPr id="25" name="曲线连接符 24"/>
                <p:cNvCxnSpPr/>
                <p:nvPr/>
              </p:nvCxnSpPr>
              <p:spPr>
                <a:xfrm>
                  <a:off x="14546" y="5558"/>
                  <a:ext cx="930" cy="795"/>
                </a:xfrm>
                <a:prstGeom prst="curvedConnector3">
                  <a:avLst>
                    <a:gd name="adj1" fmla="val 50062"/>
                  </a:avLst>
                </a:prstGeom>
                <a:ln w="60325">
                  <a:solidFill>
                    <a:srgbClr val="CC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线连接符 25"/>
                <p:cNvCxnSpPr/>
                <p:nvPr/>
              </p:nvCxnSpPr>
              <p:spPr>
                <a:xfrm>
                  <a:off x="15746" y="5002"/>
                  <a:ext cx="945" cy="675"/>
                </a:xfrm>
                <a:prstGeom prst="curvedConnector3">
                  <a:avLst>
                    <a:gd name="adj1" fmla="val 50008"/>
                  </a:avLst>
                </a:prstGeom>
                <a:ln w="60325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图片 26" descr="511generic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1" y="5551"/>
                  <a:ext cx="6311" cy="1872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cxnSp>
              <p:nvCxnSpPr>
                <p:cNvPr id="28" name="曲线连接符 27"/>
                <p:cNvCxnSpPr/>
                <p:nvPr/>
              </p:nvCxnSpPr>
              <p:spPr>
                <a:xfrm>
                  <a:off x="15490" y="6368"/>
                  <a:ext cx="1365" cy="570"/>
                </a:xfrm>
                <a:prstGeom prst="curvedConnector3">
                  <a:avLst>
                    <a:gd name="adj1" fmla="val 50005"/>
                  </a:avLst>
                </a:prstGeom>
                <a:ln w="60325">
                  <a:solidFill>
                    <a:srgbClr val="CC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曲线连接符 28"/>
                <p:cNvCxnSpPr/>
                <p:nvPr/>
              </p:nvCxnSpPr>
              <p:spPr>
                <a:xfrm>
                  <a:off x="16751" y="5721"/>
                  <a:ext cx="1290" cy="601"/>
                </a:xfrm>
                <a:prstGeom prst="curvedConnector3">
                  <a:avLst>
                    <a:gd name="adj1" fmla="val 50044"/>
                  </a:avLst>
                </a:prstGeom>
                <a:ln w="60325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直接箭头连接符 29"/>
              <p:cNvCxnSpPr/>
              <p:nvPr/>
            </p:nvCxnSpPr>
            <p:spPr>
              <a:xfrm>
                <a:off x="15042" y="4316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2" name="肘形连接符 221"/>
            <p:cNvCxnSpPr>
              <a:stCxn id="27" idx="2"/>
              <a:endCxn id="15" idx="2"/>
            </p:cNvCxnSpPr>
            <p:nvPr/>
          </p:nvCxnSpPr>
          <p:spPr>
            <a:xfrm rot="5400000" flipH="1">
              <a:off x="14650" y="3744"/>
              <a:ext cx="79" cy="6647"/>
            </a:xfrm>
            <a:prstGeom prst="bentConnector3">
              <a:avLst>
                <a:gd name="adj1" fmla="val -474684"/>
              </a:avLst>
            </a:prstGeom>
            <a:ln w="19050" cmpd="sng">
              <a:solidFill>
                <a:srgbClr val="20202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2494915" y="3286125"/>
            <a:ext cx="2863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依赖跟踪器的建模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高耗时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3" name="肘形连接符 32"/>
          <p:cNvCxnSpPr/>
          <p:nvPr/>
        </p:nvCxnSpPr>
        <p:spPr>
          <a:xfrm rot="16200000" flipH="1">
            <a:off x="7661275" y="1967865"/>
            <a:ext cx="197485" cy="3523615"/>
          </a:xfrm>
          <a:prstGeom prst="bentConnector3">
            <a:avLst>
              <a:gd name="adj1" fmla="val -120579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4875530" y="4862830"/>
            <a:ext cx="7569200" cy="1183640"/>
            <a:chOff x="7483" y="8485"/>
            <a:chExt cx="11920" cy="1864"/>
          </a:xfrm>
        </p:grpSpPr>
        <p:grpSp>
          <p:nvGrpSpPr>
            <p:cNvPr id="34" name="组合 33"/>
            <p:cNvGrpSpPr/>
            <p:nvPr/>
          </p:nvGrpSpPr>
          <p:grpSpPr>
            <a:xfrm>
              <a:off x="7483" y="8485"/>
              <a:ext cx="11921" cy="1238"/>
              <a:chOff x="7128" y="3758"/>
              <a:chExt cx="11921" cy="1238"/>
            </a:xfrm>
          </p:grpSpPr>
          <p:pic>
            <p:nvPicPr>
              <p:cNvPr id="35" name="图片 34" descr="00004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128" y="3889"/>
                <a:ext cx="3660" cy="1107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sp>
            <p:nvSpPr>
              <p:cNvPr id="36" name="立方体 35"/>
              <p:cNvSpPr/>
              <p:nvPr/>
            </p:nvSpPr>
            <p:spPr>
              <a:xfrm>
                <a:off x="10284" y="4064"/>
                <a:ext cx="1643" cy="535"/>
              </a:xfrm>
              <a:prstGeom prst="cube">
                <a:avLst>
                  <a:gd name="adj" fmla="val 27453"/>
                </a:avLst>
              </a:prstGeom>
              <a:solidFill>
                <a:srgbClr val="FFC000"/>
              </a:solidFill>
              <a:scene3d>
                <a:camera prst="perspective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7" name="直接箭头连接符 36"/>
              <p:cNvCxnSpPr/>
              <p:nvPr/>
            </p:nvCxnSpPr>
            <p:spPr>
              <a:xfrm>
                <a:off x="9604" y="4380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0229" y="4201"/>
                <a:ext cx="1829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solidFill>
                      <a:srgbClr val="000000"/>
                    </a:solidFill>
                  </a:rPr>
                  <a:t>联合检测器</a:t>
                </a:r>
                <a:endParaRPr lang="zh-CN" altLang="en-US" sz="12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9" name="图片 38" descr="510pre_hm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02" y="3758"/>
                <a:ext cx="3731" cy="1120"/>
              </a:xfrm>
              <a:prstGeom prst="rect">
                <a:avLst/>
              </a:prstGeom>
              <a:scene3d>
                <a:camera prst="orthographicFront">
                  <a:rot lat="600000" lon="17400000" rev="0"/>
                </a:camera>
                <a:lightRig rig="threePt" dir="t"/>
              </a:scene3d>
            </p:spPr>
          </p:pic>
          <p:cxnSp>
            <p:nvCxnSpPr>
              <p:cNvPr id="41" name="直接箭头连接符 40"/>
              <p:cNvCxnSpPr/>
              <p:nvPr/>
            </p:nvCxnSpPr>
            <p:spPr>
              <a:xfrm>
                <a:off x="11857" y="4380"/>
                <a:ext cx="680" cy="0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 flipV="1">
                <a:off x="13896" y="4301"/>
                <a:ext cx="1590" cy="29"/>
              </a:xfrm>
              <a:prstGeom prst="straightConnector1">
                <a:avLst/>
              </a:prstGeom>
              <a:ln w="19050" cmpd="sng">
                <a:solidFill>
                  <a:srgbClr val="202020"/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组合 44"/>
              <p:cNvGrpSpPr/>
              <p:nvPr/>
            </p:nvGrpSpPr>
            <p:grpSpPr>
              <a:xfrm>
                <a:off x="14618" y="3848"/>
                <a:ext cx="4431" cy="866"/>
                <a:chOff x="12016" y="4229"/>
                <a:chExt cx="8535" cy="3194"/>
              </a:xfrm>
            </p:grpSpPr>
            <p:pic>
              <p:nvPicPr>
                <p:cNvPr id="46" name="图片 45" descr="510generic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16" y="4229"/>
                  <a:ext cx="6309" cy="1871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pic>
              <p:nvPicPr>
                <p:cNvPr id="47" name="图片 46" descr="509generic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61" y="4935"/>
                  <a:ext cx="6312" cy="1872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cxnSp>
              <p:nvCxnSpPr>
                <p:cNvPr id="48" name="曲线连接符 47"/>
                <p:cNvCxnSpPr/>
                <p:nvPr/>
              </p:nvCxnSpPr>
              <p:spPr>
                <a:xfrm>
                  <a:off x="14546" y="5558"/>
                  <a:ext cx="930" cy="795"/>
                </a:xfrm>
                <a:prstGeom prst="curvedConnector3">
                  <a:avLst>
                    <a:gd name="adj1" fmla="val 50062"/>
                  </a:avLst>
                </a:prstGeom>
                <a:ln w="60325">
                  <a:solidFill>
                    <a:srgbClr val="CC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曲线连接符 48"/>
                <p:cNvCxnSpPr/>
                <p:nvPr/>
              </p:nvCxnSpPr>
              <p:spPr>
                <a:xfrm>
                  <a:off x="15746" y="5002"/>
                  <a:ext cx="945" cy="675"/>
                </a:xfrm>
                <a:prstGeom prst="curvedConnector3">
                  <a:avLst>
                    <a:gd name="adj1" fmla="val 50008"/>
                  </a:avLst>
                </a:prstGeom>
                <a:ln w="60325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图片 49" descr="511generic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1" y="5551"/>
                  <a:ext cx="6311" cy="1872"/>
                </a:xfrm>
                <a:prstGeom prst="rect">
                  <a:avLst/>
                </a:prstGeom>
                <a:scene3d>
                  <a:camera prst="orthographicFront">
                    <a:rot lat="600000" lon="17400000" rev="0"/>
                  </a:camera>
                  <a:lightRig rig="threePt" dir="t"/>
                </a:scene3d>
              </p:spPr>
            </p:pic>
            <p:cxnSp>
              <p:nvCxnSpPr>
                <p:cNvPr id="51" name="曲线连接符 50"/>
                <p:cNvCxnSpPr/>
                <p:nvPr/>
              </p:nvCxnSpPr>
              <p:spPr>
                <a:xfrm>
                  <a:off x="15490" y="6368"/>
                  <a:ext cx="1365" cy="570"/>
                </a:xfrm>
                <a:prstGeom prst="curvedConnector3">
                  <a:avLst>
                    <a:gd name="adj1" fmla="val 50005"/>
                  </a:avLst>
                </a:prstGeom>
                <a:ln w="60325">
                  <a:solidFill>
                    <a:srgbClr val="CC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曲线连接符 51"/>
                <p:cNvCxnSpPr/>
                <p:nvPr/>
              </p:nvCxnSpPr>
              <p:spPr>
                <a:xfrm>
                  <a:off x="16751" y="5721"/>
                  <a:ext cx="1290" cy="601"/>
                </a:xfrm>
                <a:prstGeom prst="curvedConnector3">
                  <a:avLst>
                    <a:gd name="adj1" fmla="val 50044"/>
                  </a:avLst>
                </a:prstGeom>
                <a:ln w="60325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肘形连接符 54"/>
            <p:cNvCxnSpPr/>
            <p:nvPr/>
          </p:nvCxnSpPr>
          <p:spPr>
            <a:xfrm>
              <a:off x="11499" y="9375"/>
              <a:ext cx="1507" cy="675"/>
            </a:xfrm>
            <a:prstGeom prst="bentConnector3">
              <a:avLst>
                <a:gd name="adj1" fmla="val -1725"/>
              </a:avLst>
            </a:prstGeom>
            <a:ln w="19050" cmpd="sng">
              <a:solidFill>
                <a:srgbClr val="20202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立方体 188"/>
            <p:cNvSpPr/>
            <p:nvPr/>
          </p:nvSpPr>
          <p:spPr>
            <a:xfrm>
              <a:off x="13006" y="9723"/>
              <a:ext cx="666" cy="627"/>
            </a:xfrm>
            <a:prstGeom prst="cube">
              <a:avLst>
                <a:gd name="adj" fmla="val 88971"/>
              </a:avLst>
            </a:prstGeom>
            <a:solidFill>
              <a:srgbClr val="00B050"/>
            </a:solidFill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立方体 186"/>
            <p:cNvSpPr/>
            <p:nvPr/>
          </p:nvSpPr>
          <p:spPr>
            <a:xfrm>
              <a:off x="13346" y="9723"/>
              <a:ext cx="666" cy="627"/>
            </a:xfrm>
            <a:prstGeom prst="cube">
              <a:avLst>
                <a:gd name="adj" fmla="val 88971"/>
              </a:avLst>
            </a:prstGeom>
            <a:solidFill>
              <a:schemeClr val="tx2">
                <a:lumMod val="40000"/>
                <a:lumOff val="60000"/>
              </a:schemeClr>
            </a:solidFill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 flipV="1">
              <a:off x="13800" y="9028"/>
              <a:ext cx="1453" cy="1022"/>
            </a:xfrm>
            <a:prstGeom prst="bentConnector3">
              <a:avLst>
                <a:gd name="adj1" fmla="val 100412"/>
              </a:avLst>
            </a:prstGeom>
            <a:ln w="19050" cmpd="sng">
              <a:solidFill>
                <a:srgbClr val="20202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4657725" y="2849245"/>
            <a:ext cx="396430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（detection-by</a:t>
            </a:r>
            <a:r>
              <a:rPr lang="en-US" altLang="zh-CN" sz="2200" b="1" dirty="0">
                <a:solidFill>
                  <a:schemeClr val="accent1"/>
                </a:solidFill>
                <a:latin typeface="Times New Roman" panose="02020603050405020304" charset="0"/>
                <a:ea typeface="times" charset="0"/>
                <a:cs typeface="Times New Roman" panose="02020603050405020304" charset="0"/>
                <a:sym typeface="+mn-ea"/>
              </a:rPr>
              <a:t>-tr</a:t>
            </a:r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acking DBT）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charset="0"/>
              <a:ea typeface="times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4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36" dur="500" spd="-999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4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4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40"/>
                            </p:stCondLst>
                            <p:childTnLst>
                              <p:par>
                                <p:cTn id="4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4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58" dur="500" spd="-999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4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4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40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44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84" dur="500" spd="-999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44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94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1" grpId="0"/>
      <p:bldP spid="14345" grpId="0"/>
      <p:bldP spid="14346" grpId="0"/>
      <p:bldP spid="14349" grpId="0"/>
      <p:bldP spid="14352" grpId="0" bldLvl="0" animBg="1"/>
      <p:bldP spid="14353" grpId="0" bldLvl="0" animBg="1"/>
      <p:bldP spid="14354" grpId="0"/>
      <p:bldP spid="14355" grpId="0" bldLvl="0" animBg="1"/>
      <p:bldP spid="14356" grpId="0" bldLvl="0" animBg="1"/>
      <p:bldP spid="14357" grpId="0" bldLvl="0" animBg="1"/>
      <p:bldP spid="14358" grpId="0" bldLvl="0" animBg="1"/>
      <p:bldP spid="14359" grpId="0"/>
      <p:bldP spid="143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/>
          <p:nvPr/>
        </p:nvSpPr>
        <p:spPr>
          <a:xfrm>
            <a:off x="1012825" y="176213"/>
            <a:ext cx="22498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Line 9"/>
          <p:cNvSpPr/>
          <p:nvPr/>
        </p:nvSpPr>
        <p:spPr>
          <a:xfrm flipV="1">
            <a:off x="2478405" y="1541780"/>
            <a:ext cx="5374640" cy="15875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TextBox 5"/>
          <p:cNvSpPr txBox="1"/>
          <p:nvPr/>
        </p:nvSpPr>
        <p:spPr>
          <a:xfrm>
            <a:off x="2513330" y="1097280"/>
            <a:ext cx="6985000" cy="429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特征冲突</a:t>
            </a:r>
            <a:endParaRPr lang="zh-CN" altLang="en-US" sz="22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4343" name="Freeform 8"/>
          <p:cNvSpPr/>
          <p:nvPr/>
        </p:nvSpPr>
        <p:spPr>
          <a:xfrm>
            <a:off x="2046288" y="1400493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4" name="Line 9"/>
          <p:cNvSpPr/>
          <p:nvPr/>
        </p:nvSpPr>
        <p:spPr>
          <a:xfrm flipV="1">
            <a:off x="2478405" y="4700270"/>
            <a:ext cx="5374640" cy="29210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5" name="TextBox 9"/>
          <p:cNvSpPr txBox="1"/>
          <p:nvPr/>
        </p:nvSpPr>
        <p:spPr>
          <a:xfrm>
            <a:off x="2513013" y="4270375"/>
            <a:ext cx="3563937" cy="429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标签模糊</a:t>
            </a:r>
            <a:endParaRPr lang="zh-CN" altLang="en-US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TextBox 10"/>
          <p:cNvSpPr txBox="1"/>
          <p:nvPr/>
        </p:nvSpPr>
        <p:spPr>
          <a:xfrm>
            <a:off x="2505075" y="4781550"/>
            <a:ext cx="53359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人工标签得到时空信息的帮助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重识别模块只接收像素信息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7" name="Freeform 8"/>
          <p:cNvSpPr/>
          <p:nvPr/>
        </p:nvSpPr>
        <p:spPr>
          <a:xfrm>
            <a:off x="2046288" y="4573588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/>
          <p:nvPr/>
        </p:nvSpPr>
        <p:spPr>
          <a:xfrm flipV="1">
            <a:off x="2519045" y="3247390"/>
            <a:ext cx="5333365" cy="38735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9" name="TextBox 14"/>
          <p:cNvSpPr txBox="1"/>
          <p:nvPr/>
        </p:nvSpPr>
        <p:spPr>
          <a:xfrm>
            <a:off x="2502853" y="2787650"/>
            <a:ext cx="3681412" cy="429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</a:t>
            </a:r>
            <a:r>
              <a:rPr lang="en-US" altLang="zh-CN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全局失配</a:t>
            </a:r>
            <a:endParaRPr lang="zh-CN" altLang="en-US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1" name="Freeform 8"/>
          <p:cNvSpPr/>
          <p:nvPr/>
        </p:nvSpPr>
        <p:spPr>
          <a:xfrm>
            <a:off x="2029778" y="3089275"/>
            <a:ext cx="271462" cy="3127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/>
          <p:nvPr/>
        </p:nvSpPr>
        <p:spPr>
          <a:xfrm>
            <a:off x="822325" y="1019493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3" name="Oval 7"/>
          <p:cNvSpPr/>
          <p:nvPr/>
        </p:nvSpPr>
        <p:spPr>
          <a:xfrm>
            <a:off x="912813" y="1109980"/>
            <a:ext cx="896937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4" name="TextBox 19"/>
          <p:cNvSpPr txBox="1"/>
          <p:nvPr/>
        </p:nvSpPr>
        <p:spPr>
          <a:xfrm>
            <a:off x="912813" y="1233805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5" name="Oval 6"/>
          <p:cNvSpPr/>
          <p:nvPr/>
        </p:nvSpPr>
        <p:spPr>
          <a:xfrm>
            <a:off x="894080" y="4980305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6" name="Oval 7"/>
          <p:cNvSpPr/>
          <p:nvPr/>
        </p:nvSpPr>
        <p:spPr>
          <a:xfrm>
            <a:off x="912813" y="4281488"/>
            <a:ext cx="896937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7" name="Oval 6"/>
          <p:cNvSpPr/>
          <p:nvPr/>
        </p:nvSpPr>
        <p:spPr>
          <a:xfrm>
            <a:off x="842328" y="2708275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8" name="Oval 7"/>
          <p:cNvSpPr/>
          <p:nvPr/>
        </p:nvSpPr>
        <p:spPr>
          <a:xfrm>
            <a:off x="932815" y="2798763"/>
            <a:ext cx="895350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9" name="TextBox 24"/>
          <p:cNvSpPr txBox="1"/>
          <p:nvPr/>
        </p:nvSpPr>
        <p:spPr>
          <a:xfrm>
            <a:off x="924878" y="2955925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0" name="TextBox 25"/>
          <p:cNvSpPr txBox="1"/>
          <p:nvPr/>
        </p:nvSpPr>
        <p:spPr>
          <a:xfrm>
            <a:off x="900113" y="4413250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6670" y="1628775"/>
            <a:ext cx="6477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检测任务要求特征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：类内距离小，类间距离大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重识别任务要求特征：实例间距离大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94915" y="3286125"/>
            <a:ext cx="5342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重识别任务的目标：区分整个视频中的实例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跟踪任务的目标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：关联相邻多帧间的实例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8075295" y="624840"/>
            <a:ext cx="1983740" cy="1926590"/>
            <a:chOff x="14817" y="1231"/>
            <a:chExt cx="2717" cy="303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5499" y="1231"/>
              <a:ext cx="1461" cy="2356"/>
              <a:chOff x="15499" y="651"/>
              <a:chExt cx="1461" cy="293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5499" y="1130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15499" y="1611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15499" y="2057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15499" y="2534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5499" y="2942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5499" y="3421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792" y="1448"/>
                <a:ext cx="169" cy="166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6792" y="1891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6790" y="2367"/>
                <a:ext cx="169" cy="166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5499" y="651"/>
                <a:ext cx="169" cy="16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91" name="直接连接符 90"/>
              <p:cNvCxnSpPr>
                <a:stCxn id="70" idx="6"/>
                <a:endCxn id="67" idx="2"/>
              </p:cNvCxnSpPr>
              <p:nvPr/>
            </p:nvCxnSpPr>
            <p:spPr>
              <a:xfrm>
                <a:off x="15667" y="735"/>
                <a:ext cx="1125" cy="79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直接连接符 91"/>
              <p:cNvCxnSpPr>
                <a:stCxn id="61" idx="6"/>
                <a:endCxn id="67" idx="2"/>
              </p:cNvCxnSpPr>
              <p:nvPr/>
            </p:nvCxnSpPr>
            <p:spPr>
              <a:xfrm>
                <a:off x="15667" y="1213"/>
                <a:ext cx="1125" cy="31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直接连接符 92"/>
              <p:cNvCxnSpPr>
                <a:stCxn id="62" idx="6"/>
                <a:endCxn id="67" idx="2"/>
              </p:cNvCxnSpPr>
              <p:nvPr/>
            </p:nvCxnSpPr>
            <p:spPr>
              <a:xfrm flipV="1">
                <a:off x="15667" y="1532"/>
                <a:ext cx="1125" cy="1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直接连接符 93"/>
              <p:cNvCxnSpPr>
                <a:stCxn id="63" idx="6"/>
                <a:endCxn id="67" idx="2"/>
              </p:cNvCxnSpPr>
              <p:nvPr/>
            </p:nvCxnSpPr>
            <p:spPr>
              <a:xfrm flipV="1">
                <a:off x="15667" y="1532"/>
                <a:ext cx="1125" cy="60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直接连接符 94"/>
              <p:cNvCxnSpPr>
                <a:stCxn id="67" idx="2"/>
                <a:endCxn id="64" idx="6"/>
              </p:cNvCxnSpPr>
              <p:nvPr/>
            </p:nvCxnSpPr>
            <p:spPr>
              <a:xfrm flipH="1">
                <a:off x="15667" y="1532"/>
                <a:ext cx="1125" cy="108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直接连接符 95"/>
              <p:cNvCxnSpPr>
                <a:stCxn id="67" idx="2"/>
                <a:endCxn id="65" idx="6"/>
              </p:cNvCxnSpPr>
              <p:nvPr/>
            </p:nvCxnSpPr>
            <p:spPr>
              <a:xfrm flipH="1">
                <a:off x="15667" y="1532"/>
                <a:ext cx="1125" cy="149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直接连接符 96"/>
              <p:cNvCxnSpPr>
                <a:stCxn id="67" idx="2"/>
                <a:endCxn id="66" idx="7"/>
              </p:cNvCxnSpPr>
              <p:nvPr/>
            </p:nvCxnSpPr>
            <p:spPr>
              <a:xfrm flipH="1">
                <a:off x="15643" y="1532"/>
                <a:ext cx="1150" cy="19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直接连接符 97"/>
              <p:cNvCxnSpPr>
                <a:stCxn id="68" idx="2"/>
                <a:endCxn id="70" idx="6"/>
              </p:cNvCxnSpPr>
              <p:nvPr/>
            </p:nvCxnSpPr>
            <p:spPr>
              <a:xfrm flipH="1" flipV="1">
                <a:off x="15667" y="735"/>
                <a:ext cx="1125" cy="124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直接连接符 98"/>
              <p:cNvCxnSpPr>
                <a:stCxn id="68" idx="2"/>
                <a:endCxn id="62" idx="6"/>
              </p:cNvCxnSpPr>
              <p:nvPr/>
            </p:nvCxnSpPr>
            <p:spPr>
              <a:xfrm flipH="1" flipV="1">
                <a:off x="15667" y="1694"/>
                <a:ext cx="1125" cy="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直接连接符 99"/>
              <p:cNvCxnSpPr>
                <a:stCxn id="68" idx="2"/>
                <a:endCxn id="61" idx="6"/>
              </p:cNvCxnSpPr>
              <p:nvPr/>
            </p:nvCxnSpPr>
            <p:spPr>
              <a:xfrm flipH="1" flipV="1">
                <a:off x="15667" y="1213"/>
                <a:ext cx="1125" cy="76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直接连接符 100"/>
              <p:cNvCxnSpPr>
                <a:stCxn id="68" idx="2"/>
                <a:endCxn id="63" idx="6"/>
              </p:cNvCxnSpPr>
              <p:nvPr/>
            </p:nvCxnSpPr>
            <p:spPr>
              <a:xfrm flipH="1">
                <a:off x="15667" y="1975"/>
                <a:ext cx="1125" cy="16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直接连接符 101"/>
              <p:cNvCxnSpPr>
                <a:stCxn id="68" idx="2"/>
                <a:endCxn id="64" idx="6"/>
              </p:cNvCxnSpPr>
              <p:nvPr/>
            </p:nvCxnSpPr>
            <p:spPr>
              <a:xfrm flipH="1">
                <a:off x="15667" y="1975"/>
                <a:ext cx="1125" cy="6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直接连接符 102"/>
              <p:cNvCxnSpPr>
                <a:stCxn id="68" idx="2"/>
                <a:endCxn id="65" idx="6"/>
              </p:cNvCxnSpPr>
              <p:nvPr/>
            </p:nvCxnSpPr>
            <p:spPr>
              <a:xfrm flipH="1">
                <a:off x="15667" y="1975"/>
                <a:ext cx="1125" cy="105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直接连接符 104"/>
              <p:cNvCxnSpPr>
                <a:stCxn id="68" idx="2"/>
                <a:endCxn id="66" idx="7"/>
              </p:cNvCxnSpPr>
              <p:nvPr/>
            </p:nvCxnSpPr>
            <p:spPr>
              <a:xfrm flipH="1">
                <a:off x="15643" y="1975"/>
                <a:ext cx="1150" cy="147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直接连接符 105"/>
              <p:cNvCxnSpPr>
                <a:stCxn id="69" idx="2"/>
                <a:endCxn id="66" idx="7"/>
              </p:cNvCxnSpPr>
              <p:nvPr/>
            </p:nvCxnSpPr>
            <p:spPr>
              <a:xfrm flipH="1">
                <a:off x="15643" y="2451"/>
                <a:ext cx="1148" cy="99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直接连接符 106"/>
              <p:cNvCxnSpPr>
                <a:stCxn id="69" idx="2"/>
                <a:endCxn id="65" idx="6"/>
              </p:cNvCxnSpPr>
              <p:nvPr/>
            </p:nvCxnSpPr>
            <p:spPr>
              <a:xfrm flipH="1">
                <a:off x="15667" y="2451"/>
                <a:ext cx="1123" cy="5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直接连接符 107"/>
              <p:cNvCxnSpPr>
                <a:stCxn id="69" idx="2"/>
                <a:endCxn id="64" idx="6"/>
              </p:cNvCxnSpPr>
              <p:nvPr/>
            </p:nvCxnSpPr>
            <p:spPr>
              <a:xfrm flipH="1">
                <a:off x="15667" y="2451"/>
                <a:ext cx="1123" cy="16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直接连接符 108"/>
              <p:cNvCxnSpPr>
                <a:stCxn id="69" idx="2"/>
                <a:endCxn id="63" idx="6"/>
              </p:cNvCxnSpPr>
              <p:nvPr/>
            </p:nvCxnSpPr>
            <p:spPr>
              <a:xfrm flipH="1" flipV="1">
                <a:off x="15667" y="2141"/>
                <a:ext cx="1123" cy="31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直接连接符 109"/>
              <p:cNvCxnSpPr>
                <a:stCxn id="69" idx="2"/>
                <a:endCxn id="62" idx="6"/>
              </p:cNvCxnSpPr>
              <p:nvPr/>
            </p:nvCxnSpPr>
            <p:spPr>
              <a:xfrm flipH="1" flipV="1">
                <a:off x="15667" y="1694"/>
                <a:ext cx="1123" cy="75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直接连接符 110"/>
              <p:cNvCxnSpPr>
                <a:stCxn id="69" idx="2"/>
                <a:endCxn id="61" idx="7"/>
              </p:cNvCxnSpPr>
              <p:nvPr/>
            </p:nvCxnSpPr>
            <p:spPr>
              <a:xfrm flipH="1" flipV="1">
                <a:off x="15643" y="1154"/>
                <a:ext cx="1148" cy="129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直接连接符 111"/>
              <p:cNvCxnSpPr>
                <a:stCxn id="70" idx="6"/>
                <a:endCxn id="69" idx="2"/>
              </p:cNvCxnSpPr>
              <p:nvPr/>
            </p:nvCxnSpPr>
            <p:spPr>
              <a:xfrm>
                <a:off x="15667" y="735"/>
                <a:ext cx="1123" cy="17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文本框 123"/>
                <p:cNvSpPr txBox="1"/>
                <p:nvPr/>
              </p:nvSpPr>
              <p:spPr>
                <a:xfrm>
                  <a:off x="15160" y="3630"/>
                  <a:ext cx="2374" cy="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𝒘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acc>
                          <m:accPr>
                            <m:chr m:val="⃗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en-US" altLang="zh-CN" b="1" i="1">
                    <a:solidFill>
                      <a:schemeClr val="accent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24" name="文本框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" y="3630"/>
                  <a:ext cx="2374" cy="635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文本框 125"/>
            <p:cNvSpPr txBox="1"/>
            <p:nvPr/>
          </p:nvSpPr>
          <p:spPr>
            <a:xfrm>
              <a:off x="14817" y="1606"/>
              <a:ext cx="82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accent1"/>
                  </a:solidFill>
                </a:rPr>
                <a:t>分类器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28" name="图片 127" descr="index"/>
          <p:cNvPicPr>
            <a:picLocks noChangeAspect="1"/>
          </p:cNvPicPr>
          <p:nvPr/>
        </p:nvPicPr>
        <p:blipFill>
          <a:blip r:embed="rId2"/>
          <a:srcRect l="12535" t="11055" r="9120" b="9544"/>
          <a:stretch>
            <a:fillRect/>
          </a:stretch>
        </p:blipFill>
        <p:spPr>
          <a:xfrm>
            <a:off x="10315575" y="618490"/>
            <a:ext cx="1560195" cy="1546860"/>
          </a:xfrm>
          <a:prstGeom prst="rect">
            <a:avLst/>
          </a:prstGeom>
        </p:spPr>
      </p:pic>
      <p:sp>
        <p:nvSpPr>
          <p:cNvPr id="129" name="加号 128"/>
          <p:cNvSpPr/>
          <p:nvPr/>
        </p:nvSpPr>
        <p:spPr>
          <a:xfrm>
            <a:off x="9844405" y="1233805"/>
            <a:ext cx="286385" cy="29337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299700" y="2165350"/>
            <a:ext cx="156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softmax</a:t>
            </a:r>
            <a:endParaRPr lang="en-US" altLang="zh-CN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10433" r="26706"/>
          <a:stretch>
            <a:fillRect/>
          </a:stretch>
        </p:blipFill>
        <p:spPr>
          <a:xfrm>
            <a:off x="8075930" y="2799080"/>
            <a:ext cx="3958590" cy="161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9185" t="12046" r="639" b="33893"/>
          <a:stretch>
            <a:fillRect/>
          </a:stretch>
        </p:blipFill>
        <p:spPr>
          <a:xfrm>
            <a:off x="8114030" y="4573905"/>
            <a:ext cx="2468245" cy="2025015"/>
          </a:xfrm>
          <a:prstGeom prst="rect">
            <a:avLst/>
          </a:prstGeom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4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36" dur="500" spd="-999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4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4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40"/>
                            </p:stCondLst>
                            <p:childTnLst>
                              <p:par>
                                <p:cTn id="4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4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58" dur="500" spd="-999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4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4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40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44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84" dur="500" spd="-999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44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94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1" grpId="0"/>
      <p:bldP spid="14345" grpId="0"/>
      <p:bldP spid="14346" grpId="0"/>
      <p:bldP spid="14349" grpId="0"/>
      <p:bldP spid="14352" grpId="0" bldLvl="0" animBg="1"/>
      <p:bldP spid="14353" grpId="0" bldLvl="0" animBg="1"/>
      <p:bldP spid="14354" grpId="0"/>
      <p:bldP spid="14355" grpId="0" bldLvl="0" animBg="1"/>
      <p:bldP spid="14356" grpId="0" bldLvl="0" animBg="1"/>
      <p:bldP spid="14357" grpId="0" bldLvl="0" animBg="1"/>
      <p:bldP spid="14358" grpId="0" bldLvl="0" animBg="1"/>
      <p:bldP spid="14359" grpId="0"/>
      <p:bldP spid="143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2" name="TextBox 77"/>
          <p:cNvSpPr txBox="1"/>
          <p:nvPr/>
        </p:nvSpPr>
        <p:spPr>
          <a:xfrm>
            <a:off x="4602163" y="2852738"/>
            <a:ext cx="3168650" cy="14462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  <a:endParaRPr lang="zh-CN" altLang="en-US" sz="4400" b="1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2" name="Freeform 13"/>
          <p:cNvSpPr>
            <a:spLocks noEditPoints="1"/>
          </p:cNvSpPr>
          <p:nvPr/>
        </p:nvSpPr>
        <p:spPr>
          <a:xfrm>
            <a:off x="5441950" y="830263"/>
            <a:ext cx="1489075" cy="1398587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  <p:bldP spid="17412" grpId="0"/>
      <p:bldP spid="174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/>
          <p:nvPr/>
        </p:nvSpPr>
        <p:spPr>
          <a:xfrm>
            <a:off x="1012825" y="176213"/>
            <a:ext cx="224980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Line 9"/>
          <p:cNvSpPr/>
          <p:nvPr/>
        </p:nvSpPr>
        <p:spPr>
          <a:xfrm flipV="1">
            <a:off x="2478405" y="1527175"/>
            <a:ext cx="3907790" cy="30480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TextBox 5"/>
          <p:cNvSpPr txBox="1"/>
          <p:nvPr/>
        </p:nvSpPr>
        <p:spPr>
          <a:xfrm>
            <a:off x="2513330" y="1097280"/>
            <a:ext cx="3187700" cy="429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特征解偶</a:t>
            </a:r>
            <a:endParaRPr lang="zh-CN" altLang="en-US" sz="22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4343" name="Freeform 8"/>
          <p:cNvSpPr/>
          <p:nvPr/>
        </p:nvSpPr>
        <p:spPr>
          <a:xfrm>
            <a:off x="2046288" y="1400493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/>
          <p:nvPr/>
        </p:nvSpPr>
        <p:spPr>
          <a:xfrm flipV="1">
            <a:off x="2519045" y="3749675"/>
            <a:ext cx="5333365" cy="38735"/>
          </a:xfrm>
          <a:prstGeom prst="line">
            <a:avLst/>
          </a:prstGeom>
          <a:ln w="13" cap="flat" cmpd="sng">
            <a:solidFill>
              <a:srgbClr val="2E2C2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9" name="TextBox 14"/>
          <p:cNvSpPr txBox="1"/>
          <p:nvPr/>
        </p:nvSpPr>
        <p:spPr>
          <a:xfrm>
            <a:off x="2502853" y="3289935"/>
            <a:ext cx="3681412" cy="429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对比学习</a:t>
            </a:r>
            <a:endParaRPr lang="zh-CN" altLang="en-US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1" name="Freeform 8"/>
          <p:cNvSpPr/>
          <p:nvPr/>
        </p:nvSpPr>
        <p:spPr>
          <a:xfrm>
            <a:off x="2029778" y="3591560"/>
            <a:ext cx="271462" cy="3127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/>
          <p:nvPr/>
        </p:nvSpPr>
        <p:spPr>
          <a:xfrm>
            <a:off x="822325" y="1019493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3" name="Oval 7"/>
          <p:cNvSpPr/>
          <p:nvPr/>
        </p:nvSpPr>
        <p:spPr>
          <a:xfrm>
            <a:off x="912813" y="1109980"/>
            <a:ext cx="896937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4" name="TextBox 19"/>
          <p:cNvSpPr txBox="1"/>
          <p:nvPr/>
        </p:nvSpPr>
        <p:spPr>
          <a:xfrm>
            <a:off x="912813" y="1233805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7" name="Oval 6"/>
          <p:cNvSpPr/>
          <p:nvPr/>
        </p:nvSpPr>
        <p:spPr>
          <a:xfrm>
            <a:off x="842328" y="3210560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8" name="Oval 7"/>
          <p:cNvSpPr/>
          <p:nvPr/>
        </p:nvSpPr>
        <p:spPr>
          <a:xfrm>
            <a:off x="932815" y="3301048"/>
            <a:ext cx="895350" cy="895350"/>
          </a:xfrm>
          <a:prstGeom prst="ellipse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9" name="TextBox 24"/>
          <p:cNvSpPr txBox="1"/>
          <p:nvPr/>
        </p:nvSpPr>
        <p:spPr>
          <a:xfrm>
            <a:off x="924878" y="3458210"/>
            <a:ext cx="9017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6670" y="1628775"/>
            <a:ext cx="6477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检测任务：优化特征向量的模长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重识别任务：优化特征向量的夹角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 descr="13"/>
          <p:cNvPicPr>
            <a:picLocks noChangeAspect="1"/>
          </p:cNvPicPr>
          <p:nvPr/>
        </p:nvPicPr>
        <p:blipFill>
          <a:blip r:embed="rId1"/>
          <a:srcRect r="20466"/>
          <a:stretch>
            <a:fillRect/>
          </a:stretch>
        </p:blipFill>
        <p:spPr>
          <a:xfrm>
            <a:off x="6386195" y="3357245"/>
            <a:ext cx="5549265" cy="3109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6670" y="3904615"/>
            <a:ext cx="4672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自监督：缓解错误标签的干扰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数据增强：以实例随时间的变化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为数据增强，关注局部实例差异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6" name="图片 5" descr="y=-x2"/>
          <p:cNvPicPr>
            <a:picLocks noChangeAspect="1"/>
          </p:cNvPicPr>
          <p:nvPr/>
        </p:nvPicPr>
        <p:blipFill>
          <a:blip r:embed="rId2"/>
          <a:srcRect l="38895" t="27446" r="18544"/>
          <a:stretch>
            <a:fillRect/>
          </a:stretch>
        </p:blipFill>
        <p:spPr>
          <a:xfrm>
            <a:off x="6747510" y="608330"/>
            <a:ext cx="1629410" cy="1871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459474" y="2493264"/>
                <a:ext cx="2456815" cy="3657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𝒚</m:t>
                      </m:r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𝒂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𝒃</m:t>
                      </m:r>
                    </m:oMath>
                  </m:oMathPara>
                </a14:m>
                <a:endParaRPr lang="en-US" altLang="zh-CN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74" y="2493264"/>
                <a:ext cx="2456815" cy="365760"/>
              </a:xfrm>
              <a:prstGeom prst="rect">
                <a:avLst/>
              </a:prstGeom>
              <a:blipFill rotWithShape="1">
                <a:blip r:embed="rId3"/>
                <a:stretch>
                  <a:fillRect l="-10" t="-69" r="1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图片 127" descr="index"/>
          <p:cNvPicPr>
            <a:picLocks noChangeAspect="1"/>
          </p:cNvPicPr>
          <p:nvPr/>
        </p:nvPicPr>
        <p:blipFill>
          <a:blip r:embed="rId4"/>
          <a:srcRect l="12535" t="11055" r="9120" b="9544"/>
          <a:stretch>
            <a:fillRect/>
          </a:stretch>
        </p:blipFill>
        <p:spPr>
          <a:xfrm>
            <a:off x="8841105" y="594360"/>
            <a:ext cx="1346835" cy="1896745"/>
          </a:xfrm>
          <a:prstGeom prst="rect">
            <a:avLst/>
          </a:prstGeom>
        </p:spPr>
      </p:pic>
      <p:sp>
        <p:nvSpPr>
          <p:cNvPr id="129" name="加号 128"/>
          <p:cNvSpPr/>
          <p:nvPr/>
        </p:nvSpPr>
        <p:spPr>
          <a:xfrm>
            <a:off x="8481060" y="1520825"/>
            <a:ext cx="286385" cy="29337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22410" y="2491105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softmax</a:t>
            </a:r>
            <a:endParaRPr lang="zh-CN" altLang="en-US"/>
          </a:p>
        </p:txBody>
      </p:sp>
      <p:pic>
        <p:nvPicPr>
          <p:cNvPr id="5" name="图片 4" descr="2022-12-07 05-59-41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45" y="594360"/>
            <a:ext cx="1584325" cy="194754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10274300" y="1282065"/>
            <a:ext cx="302260" cy="75311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91495" y="2493010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响应特定模长</a:t>
            </a:r>
            <a:endParaRPr lang="zh-CN" altLang="en-US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4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4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36" dur="500" spd="-999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4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4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40"/>
                            </p:stCondLst>
                            <p:childTnLst>
                              <p:par>
                                <p:cTn id="4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4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58" dur="500" spd="-999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4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4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1" grpId="0"/>
      <p:bldP spid="14349" grpId="0"/>
      <p:bldP spid="14352" grpId="0" bldLvl="0" animBg="1"/>
      <p:bldP spid="14353" grpId="0" bldLvl="0" animBg="1"/>
      <p:bldP spid="14354" grpId="0"/>
      <p:bldP spid="14357" grpId="0" bldLvl="0" animBg="1"/>
      <p:bldP spid="14358" grpId="0" bldLvl="0" animBg="1"/>
      <p:bldP spid="14359" grpId="0"/>
    </p:bldLst>
  </p:timing>
</p:sld>
</file>

<file path=ppt/theme/theme1.xml><?xml version="1.0" encoding="utf-8"?>
<a:theme xmlns:a="http://schemas.openxmlformats.org/drawingml/2006/main" name="1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2165</Words>
  <Application>WPS 演示</Application>
  <PresentationFormat>自定义</PresentationFormat>
  <Paragraphs>389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仿宋_GB2312</vt:lpstr>
      <vt:lpstr>Calibri</vt:lpstr>
      <vt:lpstr>Times New Roman</vt:lpstr>
      <vt:lpstr>times</vt:lpstr>
      <vt:lpstr>Gubbi</vt:lpstr>
      <vt:lpstr>Cambria Math</vt:lpstr>
      <vt:lpstr>MS Mincho</vt:lpstr>
      <vt:lpstr>Arial Unicode MS</vt:lpstr>
      <vt:lpstr>1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zhite</dc:creator>
  <dc:description>1</dc:description>
  <dc:subject>1</dc:subject>
  <cp:lastModifiedBy>simon</cp:lastModifiedBy>
  <cp:revision>26</cp:revision>
  <dcterms:created xsi:type="dcterms:W3CDTF">2023-02-06T17:56:19Z</dcterms:created>
  <dcterms:modified xsi:type="dcterms:W3CDTF">2023-02-06T17:56:19Z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